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firstSlideNum="0" strictFirstAndLastChars="0" saveSubsetFonts="1" showSpecialPlsOnTitleSld="0">
  <p:sldMasterIdLst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6858000" cx="9906000"/>
  <p:notesSz cx="6805600" cy="9939325"/>
  <p:embeddedFontLst>
    <p:embeddedFont>
      <p:font typeface="Roboto"/>
      <p:regular r:id="rId28"/>
      <p:bold r:id="rId29"/>
      <p:italic r:id="rId30"/>
      <p:boldItalic r:id="rId31"/>
    </p:embeddedFont>
    <p:embeddedFont>
      <p:font typeface="M PLUS 1p"/>
      <p:regular r:id="rId32"/>
      <p:bold r:id="rId33"/>
    </p:embeddedFont>
    <p:embeddedFont>
      <p:font typeface="Tahoma"/>
      <p:regular r:id="rId34"/>
      <p:bold r:id="rId35"/>
    </p:embeddedFont>
    <p:embeddedFont>
      <p:font typeface="Kosugi Maru"/>
      <p:regular r:id="rId36"/>
    </p:embeddedFont>
    <p:embeddedFont>
      <p:font typeface="Archivo Black"/>
      <p:regular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000000"/>
          </p15:clr>
        </p15:guide>
        <p15:guide id="2" pos="3120">
          <p15:clr>
            <a:srgbClr val="000000"/>
          </p15:clr>
        </p15:guide>
        <p15:guide id="3" pos="1258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35D7F6F-96A9-4937-839D-253D8F7C4918}">
  <a:tblStyle styleId="{835D7F6F-96A9-4937-839D-253D8F7C49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E0B16866-298A-47C4-872B-9171F9A5233D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120"/>
        <p:guide pos="125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5.xml"/><Relationship Id="rId33" Type="http://schemas.openxmlformats.org/officeDocument/2006/relationships/font" Target="fonts/MPLUS1p-bold.fntdata"/><Relationship Id="rId10" Type="http://schemas.openxmlformats.org/officeDocument/2006/relationships/slide" Target="slides/slide4.xml"/><Relationship Id="rId32" Type="http://schemas.openxmlformats.org/officeDocument/2006/relationships/font" Target="fonts/MPLUS1p-regular.fntdata"/><Relationship Id="rId13" Type="http://schemas.openxmlformats.org/officeDocument/2006/relationships/slide" Target="slides/slide7.xml"/><Relationship Id="rId35" Type="http://schemas.openxmlformats.org/officeDocument/2006/relationships/font" Target="fonts/Tahoma-bold.fntdata"/><Relationship Id="rId12" Type="http://schemas.openxmlformats.org/officeDocument/2006/relationships/slide" Target="slides/slide6.xml"/><Relationship Id="rId34" Type="http://schemas.openxmlformats.org/officeDocument/2006/relationships/font" Target="fonts/Tahoma-regular.fntdata"/><Relationship Id="rId15" Type="http://schemas.openxmlformats.org/officeDocument/2006/relationships/slide" Target="slides/slide9.xml"/><Relationship Id="rId37" Type="http://schemas.openxmlformats.org/officeDocument/2006/relationships/font" Target="fonts/ArchivoBlack-regular.fntdata"/><Relationship Id="rId14" Type="http://schemas.openxmlformats.org/officeDocument/2006/relationships/slide" Target="slides/slide8.xml"/><Relationship Id="rId36" Type="http://schemas.openxmlformats.org/officeDocument/2006/relationships/font" Target="fonts/KosugiMaru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49575" cy="496887"/>
          </a:xfrm>
          <a:prstGeom prst="rect">
            <a:avLst/>
          </a:prstGeom>
          <a:noFill/>
          <a:ln>
            <a:noFill/>
          </a:ln>
        </p:spPr>
        <p:txBody>
          <a:bodyPr anchorCtr="0" anchor="t" bIns="31475" lIns="62975" spcFirstLastPara="1" rIns="62975" wrap="square" tIns="314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54450" y="0"/>
            <a:ext cx="2949575" cy="496887"/>
          </a:xfrm>
          <a:prstGeom prst="rect">
            <a:avLst/>
          </a:prstGeom>
          <a:noFill/>
          <a:ln>
            <a:noFill/>
          </a:ln>
        </p:spPr>
        <p:txBody>
          <a:bodyPr anchorCtr="0" anchor="t" bIns="31475" lIns="62975" spcFirstLastPara="1" rIns="62975" wrap="square" tIns="314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14375" y="746125"/>
            <a:ext cx="5381625" cy="3727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1037" y="4721225"/>
            <a:ext cx="5443537" cy="4471987"/>
          </a:xfrm>
          <a:prstGeom prst="rect">
            <a:avLst/>
          </a:prstGeom>
          <a:noFill/>
          <a:ln>
            <a:noFill/>
          </a:ln>
        </p:spPr>
        <p:txBody>
          <a:bodyPr anchorCtr="0" anchor="t" bIns="31475" lIns="62975" spcFirstLastPara="1" rIns="62975" wrap="square" tIns="3147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440862"/>
            <a:ext cx="2949575" cy="496887"/>
          </a:xfrm>
          <a:prstGeom prst="rect">
            <a:avLst/>
          </a:prstGeom>
          <a:noFill/>
          <a:ln>
            <a:noFill/>
          </a:ln>
        </p:spPr>
        <p:txBody>
          <a:bodyPr anchorCtr="0" anchor="b" bIns="31475" lIns="62975" spcFirstLastPara="1" rIns="62975" wrap="square" tIns="314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54450" y="9440862"/>
            <a:ext cx="2949575" cy="496887"/>
          </a:xfrm>
          <a:prstGeom prst="rect">
            <a:avLst/>
          </a:prstGeom>
          <a:noFill/>
          <a:ln>
            <a:noFill/>
          </a:ln>
        </p:spPr>
        <p:txBody>
          <a:bodyPr anchorCtr="0" anchor="b" bIns="31475" lIns="62975" spcFirstLastPara="1" rIns="62975" wrap="square" tIns="314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cbf10ff3a_0_1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cbf10ff3a_0_1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cbf10ff3a_0_904:notes"/>
          <p:cNvSpPr/>
          <p:nvPr>
            <p:ph idx="2" type="sldImg"/>
          </p:nvPr>
        </p:nvSpPr>
        <p:spPr>
          <a:xfrm>
            <a:off x="945529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9cbf10ff3a_0_904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9e42ffb74f_0_294:notes"/>
          <p:cNvSpPr/>
          <p:nvPr>
            <p:ph idx="2" type="sldImg"/>
          </p:nvPr>
        </p:nvSpPr>
        <p:spPr>
          <a:xfrm>
            <a:off x="714375" y="746125"/>
            <a:ext cx="5381700" cy="3727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9e42ffb74f_0_294:notes"/>
          <p:cNvSpPr txBox="1"/>
          <p:nvPr>
            <p:ph idx="1" type="body"/>
          </p:nvPr>
        </p:nvSpPr>
        <p:spPr>
          <a:xfrm>
            <a:off x="681037" y="4721225"/>
            <a:ext cx="5443500" cy="44721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D'SE (dunning system second edition)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9e42ffb74f_0_294:notes"/>
          <p:cNvSpPr txBox="1"/>
          <p:nvPr>
            <p:ph idx="12" type="sldNum"/>
          </p:nvPr>
        </p:nvSpPr>
        <p:spPr>
          <a:xfrm>
            <a:off x="3854450" y="9440862"/>
            <a:ext cx="2949600" cy="496800"/>
          </a:xfrm>
          <a:prstGeom prst="rect">
            <a:avLst/>
          </a:prstGeom>
        </p:spPr>
        <p:txBody>
          <a:bodyPr anchorCtr="0" anchor="b" bIns="31475" lIns="62975" spcFirstLastPara="1" rIns="62975" wrap="square" tIns="314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9cbf10ff3a_0_163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9cbf10ff3a_0_163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9e42ffb74f_0_12:notes"/>
          <p:cNvSpPr/>
          <p:nvPr>
            <p:ph idx="2" type="sldImg"/>
          </p:nvPr>
        </p:nvSpPr>
        <p:spPr>
          <a:xfrm>
            <a:off x="714375" y="746125"/>
            <a:ext cx="5381700" cy="3727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9e42ffb74f_0_12:notes"/>
          <p:cNvSpPr txBox="1"/>
          <p:nvPr>
            <p:ph idx="1" type="body"/>
          </p:nvPr>
        </p:nvSpPr>
        <p:spPr>
          <a:xfrm>
            <a:off x="681037" y="4721225"/>
            <a:ext cx="5443500" cy="44721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https://docs.google.com/spreadsheets/d/1z4DPk0vByBBgBu8hq3L9ANxsNFb1rEQ2RzNMc3YkXbU/edit#gid=0</a:t>
            </a:r>
            <a:endParaRPr sz="1000"/>
          </a:p>
        </p:txBody>
      </p:sp>
      <p:sp>
        <p:nvSpPr>
          <p:cNvPr id="341" name="Google Shape;341;g9e42ffb74f_0_12:notes"/>
          <p:cNvSpPr txBox="1"/>
          <p:nvPr>
            <p:ph idx="12" type="sldNum"/>
          </p:nvPr>
        </p:nvSpPr>
        <p:spPr>
          <a:xfrm>
            <a:off x="3854450" y="9440862"/>
            <a:ext cx="2949600" cy="496800"/>
          </a:xfrm>
          <a:prstGeom prst="rect">
            <a:avLst/>
          </a:prstGeom>
        </p:spPr>
        <p:txBody>
          <a:bodyPr anchorCtr="0" anchor="b" bIns="31475" lIns="62975" spcFirstLastPara="1" rIns="62975" wrap="square" tIns="314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9cbf10ff3a_0_240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9cbf10ff3a_0_240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9cbf10ff3a_0_244:notes"/>
          <p:cNvSpPr/>
          <p:nvPr>
            <p:ph idx="2" type="sldImg"/>
          </p:nvPr>
        </p:nvSpPr>
        <p:spPr>
          <a:xfrm>
            <a:off x="945517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9cbf10ff3a_0_244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50" lIns="91550" spcFirstLastPara="1" rIns="91550" wrap="square" tIns="915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9cbf10ff3a_0_274:notes"/>
          <p:cNvSpPr/>
          <p:nvPr>
            <p:ph idx="2" type="sldImg"/>
          </p:nvPr>
        </p:nvSpPr>
        <p:spPr>
          <a:xfrm>
            <a:off x="745686" y="746183"/>
            <a:ext cx="5311200" cy="372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393" name="Google Shape;393;g9cbf10ff3a_0_274:notes"/>
          <p:cNvSpPr txBox="1"/>
          <p:nvPr>
            <p:ph idx="1" type="body"/>
          </p:nvPr>
        </p:nvSpPr>
        <p:spPr>
          <a:xfrm>
            <a:off x="908529" y="4720684"/>
            <a:ext cx="4988400" cy="44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00" lIns="86100" spcFirstLastPara="1" rIns="86100" wrap="square" tIns="861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394" name="Google Shape;394;g9cbf10ff3a_0_274:notes"/>
          <p:cNvSpPr txBox="1"/>
          <p:nvPr>
            <p:ph idx="12" type="sldNum"/>
          </p:nvPr>
        </p:nvSpPr>
        <p:spPr>
          <a:xfrm>
            <a:off x="3856304" y="9442911"/>
            <a:ext cx="29490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86100" lIns="86100" spcFirstLastPara="1" rIns="86100" wrap="square" tIns="86100">
            <a:noAutofit/>
          </a:bodyPr>
          <a:lstStyle/>
          <a:p>
            <a:pPr indent="889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/>
          </a:p>
          <a:p>
            <a:pPr indent="0" lvl="1" marL="431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urier New"/>
              <a:buNone/>
            </a:pPr>
            <a:r>
              <a:t/>
            </a:r>
            <a:endParaRPr sz="1300"/>
          </a:p>
          <a:p>
            <a:pPr indent="0" lvl="2" marL="863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oto Sans Symbols"/>
              <a:buNone/>
            </a:pPr>
            <a:r>
              <a:t/>
            </a:r>
            <a:endParaRPr sz="1300"/>
          </a:p>
          <a:p>
            <a:pPr indent="0" lvl="3" marL="129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/>
          </a:p>
          <a:p>
            <a:pPr indent="0" lvl="4" marL="172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urier New"/>
              <a:buNone/>
            </a:pPr>
            <a:r>
              <a:t/>
            </a:r>
            <a:endParaRPr sz="1300"/>
          </a:p>
          <a:p>
            <a:pPr indent="0" lvl="5" marL="2159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oto Sans Symbols"/>
              <a:buNone/>
            </a:pPr>
            <a:r>
              <a:t/>
            </a:r>
            <a:endParaRPr sz="1300"/>
          </a:p>
          <a:p>
            <a:pPr indent="0" lvl="6" marL="257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/>
          </a:p>
          <a:p>
            <a:pPr indent="0" lvl="7" marL="3009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urier New"/>
              <a:buNone/>
            </a:pPr>
            <a:r>
              <a:t/>
            </a:r>
            <a:endParaRPr sz="1300"/>
          </a:p>
          <a:p>
            <a:pPr indent="0" lvl="8" marL="3441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oto Sans Symbols"/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9cbf10ff3a_0_281:notes"/>
          <p:cNvSpPr/>
          <p:nvPr>
            <p:ph idx="2" type="sldImg"/>
          </p:nvPr>
        </p:nvSpPr>
        <p:spPr>
          <a:xfrm>
            <a:off x="745686" y="746183"/>
            <a:ext cx="5311200" cy="372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401" name="Google Shape;401;g9cbf10ff3a_0_281:notes"/>
          <p:cNvSpPr txBox="1"/>
          <p:nvPr>
            <p:ph idx="1" type="body"/>
          </p:nvPr>
        </p:nvSpPr>
        <p:spPr>
          <a:xfrm>
            <a:off x="908529" y="4720684"/>
            <a:ext cx="4988400" cy="44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00" lIns="86100" spcFirstLastPara="1" rIns="86100" wrap="square" tIns="861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402" name="Google Shape;402;g9cbf10ff3a_0_281:notes"/>
          <p:cNvSpPr txBox="1"/>
          <p:nvPr>
            <p:ph idx="12" type="sldNum"/>
          </p:nvPr>
        </p:nvSpPr>
        <p:spPr>
          <a:xfrm>
            <a:off x="3856304" y="9442911"/>
            <a:ext cx="29490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86100" lIns="86100" spcFirstLastPara="1" rIns="86100" wrap="square" tIns="86100">
            <a:noAutofit/>
          </a:bodyPr>
          <a:lstStyle/>
          <a:p>
            <a:pPr indent="889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/>
          </a:p>
          <a:p>
            <a:pPr indent="0" lvl="1" marL="431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urier New"/>
              <a:buNone/>
            </a:pPr>
            <a:r>
              <a:t/>
            </a:r>
            <a:endParaRPr sz="1300"/>
          </a:p>
          <a:p>
            <a:pPr indent="0" lvl="2" marL="863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oto Sans Symbols"/>
              <a:buNone/>
            </a:pPr>
            <a:r>
              <a:t/>
            </a:r>
            <a:endParaRPr sz="1300"/>
          </a:p>
          <a:p>
            <a:pPr indent="0" lvl="3" marL="129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/>
          </a:p>
          <a:p>
            <a:pPr indent="0" lvl="4" marL="172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urier New"/>
              <a:buNone/>
            </a:pPr>
            <a:r>
              <a:t/>
            </a:r>
            <a:endParaRPr sz="1300"/>
          </a:p>
          <a:p>
            <a:pPr indent="0" lvl="5" marL="2159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oto Sans Symbols"/>
              <a:buNone/>
            </a:pPr>
            <a:r>
              <a:t/>
            </a:r>
            <a:endParaRPr sz="1300"/>
          </a:p>
          <a:p>
            <a:pPr indent="0" lvl="6" marL="257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sz="1300"/>
          </a:p>
          <a:p>
            <a:pPr indent="0" lvl="7" marL="3009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urier New"/>
              <a:buNone/>
            </a:pPr>
            <a:r>
              <a:t/>
            </a:r>
            <a:endParaRPr sz="1300"/>
          </a:p>
          <a:p>
            <a:pPr indent="0" lvl="8" marL="3441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oto Sans Symbols"/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9cbf10ff3a_0_288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9cbf10ff3a_0_288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9cbf10ff3a_0_292:notes"/>
          <p:cNvSpPr txBox="1"/>
          <p:nvPr>
            <p:ph idx="1" type="body"/>
          </p:nvPr>
        </p:nvSpPr>
        <p:spPr>
          <a:xfrm>
            <a:off x="680080" y="4720985"/>
            <a:ext cx="5445300" cy="44730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g9cbf10ff3a_0_292:notes"/>
          <p:cNvSpPr/>
          <p:nvPr>
            <p:ph idx="2" type="sldImg"/>
          </p:nvPr>
        </p:nvSpPr>
        <p:spPr>
          <a:xfrm>
            <a:off x="702198" y="745250"/>
            <a:ext cx="5401200" cy="3727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cbf10ff3a_0_6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cbf10ff3a_0_6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9cbf10ff3a_0_319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g9cbf10ff3a_0_319:notes"/>
          <p:cNvSpPr/>
          <p:nvPr>
            <p:ph idx="2" type="sldImg"/>
          </p:nvPr>
        </p:nvSpPr>
        <p:spPr>
          <a:xfrm>
            <a:off x="1559868" y="745449"/>
            <a:ext cx="36867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9cbf10ff3a_0_505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9cbf10ff3a_0_505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cbf10ff3a_0_11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9cbf10ff3a_0_11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cbf10ff3a_0_15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cbf10ff3a_0_15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cbf10ff3a_0_20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9cbf10ff3a_0_20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cbf10ff3a_0_24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cbf10ff3a_0_24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9cbf10ff3a_0_79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9cbf10ff3a_0_79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9cbf10ff3a_0_142:notes"/>
          <p:cNvSpPr/>
          <p:nvPr>
            <p:ph idx="2" type="sldImg"/>
          </p:nvPr>
        </p:nvSpPr>
        <p:spPr>
          <a:xfrm>
            <a:off x="945520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9cbf10ff3a_0_142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9cbf10ff3a_0_893:notes"/>
          <p:cNvSpPr txBox="1"/>
          <p:nvPr>
            <p:ph idx="1" type="body"/>
          </p:nvPr>
        </p:nvSpPr>
        <p:spPr>
          <a:xfrm>
            <a:off x="680560" y="4721179"/>
            <a:ext cx="5444400" cy="4472700"/>
          </a:xfrm>
          <a:prstGeom prst="rect">
            <a:avLst/>
          </a:prstGeom>
        </p:spPr>
        <p:txBody>
          <a:bodyPr anchorCtr="0" anchor="t" bIns="31475" lIns="62975" spcFirstLastPara="1" rIns="62975" wrap="square" tIns="3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9cbf10ff3a_0_893:notes"/>
          <p:cNvSpPr/>
          <p:nvPr>
            <p:ph idx="2" type="sldImg"/>
          </p:nvPr>
        </p:nvSpPr>
        <p:spPr>
          <a:xfrm>
            <a:off x="945222" y="745449"/>
            <a:ext cx="4915200" cy="37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白紙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付きの図" type="picTx">
  <p:cSld name="PICTURE_WITH_CAPTIO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type="title"/>
          </p:nvPr>
        </p:nvSpPr>
        <p:spPr>
          <a:xfrm>
            <a:off x="1941513" y="4800600"/>
            <a:ext cx="59436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1"/>
          <p:cNvSpPr/>
          <p:nvPr>
            <p:ph idx="2" type="pic"/>
          </p:nvPr>
        </p:nvSpPr>
        <p:spPr>
          <a:xfrm>
            <a:off x="1941513" y="612775"/>
            <a:ext cx="59436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S PGothic"/>
              <a:buNone/>
              <a:defRPr b="0" i="0" sz="32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S PGothic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S PGothic"/>
              <a:buNone/>
              <a:defRPr b="0" i="0" sz="24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1941513" y="5367338"/>
            <a:ext cx="59436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S PGothic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S PGothic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S PGothic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と縦書きテキスト" type="vertTx">
  <p:cSld name="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type="title"/>
          </p:nvPr>
        </p:nvSpPr>
        <p:spPr>
          <a:xfrm>
            <a:off x="388937" y="152400"/>
            <a:ext cx="7558087" cy="468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" type="body"/>
          </p:nvPr>
        </p:nvSpPr>
        <p:spPr>
          <a:xfrm rot="5400000">
            <a:off x="2298700" y="-942975"/>
            <a:ext cx="5257800" cy="882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縦書きタイトルと縦書きテキスト" type="vertTitleAndTx">
  <p:cSld name="VERTICAL_TITLE_AND_VERTICAL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 rot="5400000">
            <a:off x="5247481" y="2005806"/>
            <a:ext cx="5943600" cy="2236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 rot="5400000">
            <a:off x="696913" y="-155575"/>
            <a:ext cx="5943600" cy="6559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と 4 つのコンテンツ" type="fourObj">
  <p:cSld name="FOUR_OBJECT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88938" y="152400"/>
            <a:ext cx="7558087" cy="4683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517525" y="838200"/>
            <a:ext cx="4333875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5003800" y="838200"/>
            <a:ext cx="4333875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3" type="body"/>
          </p:nvPr>
        </p:nvSpPr>
        <p:spPr>
          <a:xfrm>
            <a:off x="517525" y="3543300"/>
            <a:ext cx="4333875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4" type="body"/>
          </p:nvPr>
        </p:nvSpPr>
        <p:spPr>
          <a:xfrm>
            <a:off x="5003800" y="3543300"/>
            <a:ext cx="4333875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コンテンツ、2 つのコンテンツ" type="objAndTwoObj">
  <p:cSld name="OBJECT_AND_TWO_OBJECT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88938" y="152400"/>
            <a:ext cx="7558087" cy="4683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517525" y="838200"/>
            <a:ext cx="4333875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2" type="body"/>
          </p:nvPr>
        </p:nvSpPr>
        <p:spPr>
          <a:xfrm>
            <a:off x="5003800" y="838200"/>
            <a:ext cx="4333875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3" type="body"/>
          </p:nvPr>
        </p:nvSpPr>
        <p:spPr>
          <a:xfrm>
            <a:off x="5003800" y="3543300"/>
            <a:ext cx="4333875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テキスト、コンテンツ" type="txAndObj">
  <p:cSld name="TEXT_AND_OBJEC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88938" y="152400"/>
            <a:ext cx="7558087" cy="4683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517525" y="838200"/>
            <a:ext cx="4333875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2" type="body"/>
          </p:nvPr>
        </p:nvSpPr>
        <p:spPr>
          <a:xfrm>
            <a:off x="5003800" y="838200"/>
            <a:ext cx="4333875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コンテンツ" type="objOnly">
  <p:cSld name="OBJECT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88938" y="152400"/>
            <a:ext cx="8948737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スライド" type="title">
  <p:cSld name="TITLE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05600" y="5894389"/>
            <a:ext cx="2784600" cy="4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8"/>
          <p:cNvSpPr txBox="1"/>
          <p:nvPr>
            <p:ph type="ctrTitle"/>
          </p:nvPr>
        </p:nvSpPr>
        <p:spPr>
          <a:xfrm>
            <a:off x="742950" y="2130425"/>
            <a:ext cx="8420100" cy="8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0" lvl="8" marL="1854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" type="subTitle"/>
          </p:nvPr>
        </p:nvSpPr>
        <p:spPr>
          <a:xfrm>
            <a:off x="1487487" y="3141665"/>
            <a:ext cx="69342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ymbol"/>
              <a:buNone/>
              <a:defRPr/>
            </a:lvl1pPr>
            <a:lvl2pPr indent="-76200" lvl="1" marL="6223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ymbol"/>
              <a:buChar char="●"/>
              <a:defRPr/>
            </a:lvl2pPr>
            <a:lvl3pPr indent="-12700" lvl="2" marL="990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/>
            </a:lvl3pPr>
            <a:lvl4pPr indent="-38100" lvl="3" marL="1358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ymbol"/>
              <a:buChar char="•"/>
              <a:defRPr/>
            </a:lvl4pPr>
            <a:lvl5pPr indent="50800" lvl="4" marL="162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/>
            </a:lvl5pPr>
            <a:lvl6pPr indent="38100" lvl="5" marL="20828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/>
            </a:lvl6pPr>
            <a:lvl7pPr indent="38100" lvl="6" marL="2552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/>
            </a:lvl7pPr>
            <a:lvl8pPr indent="50800" lvl="7" marL="30099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/>
            </a:lvl8pPr>
            <a:lvl9pPr indent="50800" lvl="8" marL="34798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と表" type="tbl">
  <p:cSld name="TABLE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type="title"/>
          </p:nvPr>
        </p:nvSpPr>
        <p:spPr>
          <a:xfrm>
            <a:off x="282356" y="483790"/>
            <a:ext cx="93354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2500" lIns="85000" spcFirstLastPara="1" rIns="85000" wrap="square" tIns="425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10" type="dt"/>
          </p:nvPr>
        </p:nvSpPr>
        <p:spPr>
          <a:xfrm>
            <a:off x="85295" y="6302229"/>
            <a:ext cx="24000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42500" lIns="85000" spcFirstLastPara="1" rIns="85000" wrap="square" tIns="425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82" name="Google Shape;82;p19"/>
          <p:cNvSpPr txBox="1"/>
          <p:nvPr>
            <p:ph idx="11" type="ftr"/>
          </p:nvPr>
        </p:nvSpPr>
        <p:spPr>
          <a:xfrm>
            <a:off x="2950035" y="6289270"/>
            <a:ext cx="40059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b" bIns="42500" lIns="85000" spcFirstLastPara="1" rIns="85000" wrap="square" tIns="425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88937" y="152400"/>
            <a:ext cx="7558087" cy="468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" type="body"/>
          </p:nvPr>
        </p:nvSpPr>
        <p:spPr>
          <a:xfrm>
            <a:off x="517525" y="838200"/>
            <a:ext cx="882015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on left, text on right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000" u="non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とコンテンツ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88937" y="152400"/>
            <a:ext cx="7558087" cy="468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517525" y="838200"/>
            <a:ext cx="882015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セクション見出し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782638" y="4406900"/>
            <a:ext cx="84201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782638" y="2906713"/>
            <a:ext cx="84201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S PGothic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S PGothic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S PGothic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S PGothic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S PGothic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S PGothic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つのコンテンツ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88937" y="152400"/>
            <a:ext cx="7558087" cy="468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517525" y="838200"/>
            <a:ext cx="4333875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S PGothic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S PGothic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5003800" y="838200"/>
            <a:ext cx="4333875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S PGothic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S PGothic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495300" y="1535113"/>
            <a:ext cx="437673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S PGothic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495300" y="2174875"/>
            <a:ext cx="437673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S PGothic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9pPr>
          </a:lstStyle>
          <a:p/>
        </p:txBody>
      </p:sp>
      <p:sp>
        <p:nvSpPr>
          <p:cNvPr id="40" name="Google Shape;40;p8"/>
          <p:cNvSpPr txBox="1"/>
          <p:nvPr>
            <p:ph idx="3" type="body"/>
          </p:nvPr>
        </p:nvSpPr>
        <p:spPr>
          <a:xfrm>
            <a:off x="5032375" y="1535113"/>
            <a:ext cx="437832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S PGothic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None/>
              <a:defRPr b="1" sz="1600"/>
            </a:lvl9pPr>
          </a:lstStyle>
          <a:p/>
        </p:txBody>
      </p:sp>
      <p:sp>
        <p:nvSpPr>
          <p:cNvPr id="41" name="Google Shape;41;p8"/>
          <p:cNvSpPr txBox="1"/>
          <p:nvPr>
            <p:ph idx="4" type="body"/>
          </p:nvPr>
        </p:nvSpPr>
        <p:spPr>
          <a:xfrm>
            <a:off x="5032375" y="2174875"/>
            <a:ext cx="437832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S PGothic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S PGothic"/>
              <a:buChar char="»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のみ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388937" y="152400"/>
            <a:ext cx="7558087" cy="468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付きのコンテンツ" type="objTx">
  <p:cSld name="OBJECT_WITH_CAPTIO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S PGothic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S PGothic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S PGothic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S PGothic"/>
              <a:buChar char="»"/>
              <a:defRPr sz="2000"/>
            </a:lvl9pPr>
          </a:lstStyle>
          <a:p/>
        </p:txBody>
      </p:sp>
      <p:sp>
        <p:nvSpPr>
          <p:cNvPr id="47" name="Google Shape;47;p10"/>
          <p:cNvSpPr txBox="1"/>
          <p:nvPr>
            <p:ph idx="2" type="body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S PGothic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S PGothic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S PGothic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S PGothic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762" y="0"/>
            <a:ext cx="9896475" cy="92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/>
        </p:nvSpPr>
        <p:spPr>
          <a:xfrm>
            <a:off x="3852862" y="6567487"/>
            <a:ext cx="2178050" cy="255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Verdana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388937" y="152400"/>
            <a:ext cx="7558087" cy="468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517525" y="838200"/>
            <a:ext cx="882015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•"/>
              <a:defRPr b="0" i="0" sz="1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–"/>
              <a:defRPr b="0" i="0" sz="1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•"/>
              <a:defRPr b="0" i="0" sz="1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–"/>
              <a:defRPr b="0" i="0" sz="1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b="0" i="0" sz="1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b="0" i="0" sz="1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b="0" i="0" sz="1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b="0" i="0" sz="1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S PGothic"/>
              <a:buChar char="»"/>
              <a:defRPr b="0" i="0" sz="1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defRPr>
            </a:lvl9pPr>
          </a:lstStyle>
          <a:p/>
        </p:txBody>
      </p:sp>
      <p:sp>
        <p:nvSpPr>
          <p:cNvPr id="14" name="Google Shape;14;p1"/>
          <p:cNvSpPr txBox="1"/>
          <p:nvPr/>
        </p:nvSpPr>
        <p:spPr>
          <a:xfrm>
            <a:off x="7751762" y="6629400"/>
            <a:ext cx="2157412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取扱注意　Confidential　Information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/>
        </p:nvSpPr>
        <p:spPr>
          <a:xfrm>
            <a:off x="331933" y="2483702"/>
            <a:ext cx="92538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b" bIns="59450" lIns="114325" spcFirstLastPara="1" rIns="114325" wrap="square" tIns="59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00">
                <a:solidFill>
                  <a:srgbClr val="434343"/>
                </a:solidFill>
              </a:rPr>
              <a:t>DST</a:t>
            </a:r>
            <a:r>
              <a:rPr b="1" lang="en-US" sz="5800">
                <a:solidFill>
                  <a:srgbClr val="434343"/>
                </a:solidFill>
              </a:rPr>
              <a:t>概要資料</a:t>
            </a:r>
            <a:endParaRPr b="1" sz="5800">
              <a:solidFill>
                <a:srgbClr val="434343"/>
              </a:solidFill>
            </a:endParaRPr>
          </a:p>
        </p:txBody>
      </p:sp>
      <p:sp>
        <p:nvSpPr>
          <p:cNvPr id="88" name="Google Shape;88;p20"/>
          <p:cNvSpPr txBox="1"/>
          <p:nvPr/>
        </p:nvSpPr>
        <p:spPr>
          <a:xfrm>
            <a:off x="2285319" y="4254032"/>
            <a:ext cx="5929800" cy="2317200"/>
          </a:xfrm>
          <a:prstGeom prst="rect">
            <a:avLst/>
          </a:prstGeom>
          <a:noFill/>
          <a:ln>
            <a:noFill/>
          </a:ln>
        </p:spPr>
        <p:txBody>
          <a:bodyPr anchorCtr="0" anchor="b" bIns="54600" lIns="105000" spcFirstLastPara="1" rIns="105000" wrap="square" tIns="54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t/>
            </a:r>
            <a:endParaRPr sz="2800">
              <a:solidFill>
                <a:srgbClr val="434343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lang="en-US" sz="2800">
                <a:solidFill>
                  <a:srgbClr val="434343"/>
                </a:solidFill>
              </a:rPr>
              <a:t>Ver1.0</a:t>
            </a:r>
            <a:endParaRPr sz="2800">
              <a:solidFill>
                <a:srgbClr val="434343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b="0" i="0" lang="en-US" sz="2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en-US" sz="2800">
                <a:solidFill>
                  <a:srgbClr val="434343"/>
                </a:solidFill>
              </a:rPr>
              <a:t>22</a:t>
            </a:r>
            <a:r>
              <a:rPr b="0" i="0" lang="en-US" sz="2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年</a:t>
            </a:r>
            <a:r>
              <a:rPr lang="en-US" sz="2800">
                <a:solidFill>
                  <a:srgbClr val="434343"/>
                </a:solidFill>
              </a:rPr>
              <a:t>01</a:t>
            </a:r>
            <a:r>
              <a:rPr b="0" i="0" lang="en-US" sz="2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月</a:t>
            </a:r>
            <a:r>
              <a:rPr lang="en-US" sz="2800">
                <a:solidFill>
                  <a:srgbClr val="434343"/>
                </a:solidFill>
              </a:rPr>
              <a:t>06</a:t>
            </a:r>
            <a:r>
              <a:rPr b="0" i="0" lang="en-US" sz="2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日</a:t>
            </a:r>
            <a:endParaRPr sz="1600">
              <a:solidFill>
                <a:srgbClr val="434343"/>
              </a:solidFill>
            </a:endParaRPr>
          </a:p>
          <a:p>
            <a:pPr indent="0" lvl="0" marL="0" marR="0" rtl="0" algn="ctr">
              <a:lnSpc>
                <a:spcPct val="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lang="en-US" sz="2800">
                <a:solidFill>
                  <a:srgbClr val="434343"/>
                </a:solidFill>
              </a:rPr>
              <a:t>法人</a:t>
            </a:r>
            <a:r>
              <a:rPr lang="en-US" sz="2800">
                <a:solidFill>
                  <a:srgbClr val="434343"/>
                </a:solidFill>
              </a:rPr>
              <a:t>ｼｽﾃﾑ</a:t>
            </a:r>
            <a:r>
              <a:rPr b="0" i="0" lang="en-US" sz="2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統括部</a:t>
            </a:r>
            <a:endParaRPr b="0" i="0" sz="2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lang="en-US" sz="2800">
                <a:solidFill>
                  <a:srgbClr val="434343"/>
                </a:solidFill>
              </a:rPr>
              <a:t>法人ｼｽﾃﾑ</a:t>
            </a:r>
            <a:r>
              <a:rPr b="0" i="0" lang="en-US" sz="2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部</a:t>
            </a:r>
            <a:endParaRPr b="0" i="0" sz="28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5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rPr lang="en-US" sz="2800">
                <a:solidFill>
                  <a:srgbClr val="434343"/>
                </a:solidFill>
              </a:rPr>
              <a:t>料金ｼｽﾃﾑ</a:t>
            </a:r>
            <a:r>
              <a:rPr b="0" i="0" lang="en-US" sz="28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課</a:t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/>
          <p:nvPr/>
        </p:nvSpPr>
        <p:spPr>
          <a:xfrm>
            <a:off x="3210215" y="4191800"/>
            <a:ext cx="6695700" cy="1168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法人まとめ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53" name="Google Shape;253;p29"/>
          <p:cNvSpPr/>
          <p:nvPr/>
        </p:nvSpPr>
        <p:spPr>
          <a:xfrm>
            <a:off x="37050" y="5431133"/>
            <a:ext cx="9868800" cy="1434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データ系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54" name="Google Shape;254;p29"/>
          <p:cNvSpPr/>
          <p:nvPr/>
        </p:nvSpPr>
        <p:spPr>
          <a:xfrm>
            <a:off x="37050" y="1360867"/>
            <a:ext cx="9868800" cy="2760900"/>
          </a:xfrm>
          <a:prstGeom prst="roundRect">
            <a:avLst>
              <a:gd fmla="val 16667" name="adj"/>
            </a:avLst>
          </a:prstGeom>
          <a:solidFill>
            <a:srgbClr val="B6CB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音声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55" name="Google Shape;255;p29"/>
          <p:cNvSpPr/>
          <p:nvPr/>
        </p:nvSpPr>
        <p:spPr>
          <a:xfrm>
            <a:off x="1276675" y="1437850"/>
            <a:ext cx="711000" cy="851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ICOS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56" name="Google Shape;256;p29"/>
          <p:cNvSpPr/>
          <p:nvPr/>
        </p:nvSpPr>
        <p:spPr>
          <a:xfrm>
            <a:off x="1960250" y="1437850"/>
            <a:ext cx="329700" cy="851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IFT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57" name="Google Shape;257;p29"/>
          <p:cNvSpPr/>
          <p:nvPr/>
        </p:nvSpPr>
        <p:spPr>
          <a:xfrm>
            <a:off x="4500222" y="1464217"/>
            <a:ext cx="916800" cy="798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BMT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58" name="Google Shape;258;p29"/>
          <p:cNvSpPr/>
          <p:nvPr/>
        </p:nvSpPr>
        <p:spPr>
          <a:xfrm>
            <a:off x="4522077" y="5581366"/>
            <a:ext cx="4236900" cy="799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EBiSBilling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59" name="Google Shape;259;p29"/>
          <p:cNvSpPr/>
          <p:nvPr/>
        </p:nvSpPr>
        <p:spPr>
          <a:xfrm>
            <a:off x="5276727" y="4358587"/>
            <a:ext cx="3471900" cy="798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MACH3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60" name="Google Shape;260;p29"/>
          <p:cNvSpPr/>
          <p:nvPr/>
        </p:nvSpPr>
        <p:spPr>
          <a:xfrm>
            <a:off x="5583355" y="1453885"/>
            <a:ext cx="916800" cy="798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Kosugi Maru"/>
                <a:ea typeface="Kosugi Maru"/>
                <a:cs typeface="Kosugi Maru"/>
                <a:sym typeface="Kosugi Maru"/>
              </a:rPr>
              <a:t>IVT</a:t>
            </a:r>
            <a:endParaRPr sz="15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61" name="Google Shape;261;p29"/>
          <p:cNvSpPr/>
          <p:nvPr/>
        </p:nvSpPr>
        <p:spPr>
          <a:xfrm>
            <a:off x="5581035" y="2479001"/>
            <a:ext cx="916800" cy="618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BLD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62" name="Google Shape;262;p29"/>
          <p:cNvSpPr/>
          <p:nvPr/>
        </p:nvSpPr>
        <p:spPr>
          <a:xfrm>
            <a:off x="6666481" y="1466553"/>
            <a:ext cx="881100" cy="75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PAT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63" name="Google Shape;263;p29"/>
          <p:cNvSpPr/>
          <p:nvPr/>
        </p:nvSpPr>
        <p:spPr>
          <a:xfrm>
            <a:off x="7683947" y="1469314"/>
            <a:ext cx="1023600" cy="798300"/>
          </a:xfrm>
          <a:prstGeom prst="roundRect">
            <a:avLst>
              <a:gd fmla="val 16667" name="adj"/>
            </a:avLst>
          </a:prstGeom>
          <a:solidFill>
            <a:srgbClr val="C2F0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BOT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BST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DST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64" name="Google Shape;264;p29"/>
          <p:cNvSpPr/>
          <p:nvPr/>
        </p:nvSpPr>
        <p:spPr>
          <a:xfrm>
            <a:off x="9022298" y="3087768"/>
            <a:ext cx="760500" cy="618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Bils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65" name="Google Shape;265;p29"/>
          <p:cNvSpPr/>
          <p:nvPr/>
        </p:nvSpPr>
        <p:spPr>
          <a:xfrm>
            <a:off x="9014363" y="4356921"/>
            <a:ext cx="760500" cy="798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TOBMS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graphicFrame>
        <p:nvGraphicFramePr>
          <p:cNvPr id="266" name="Google Shape;266;p29"/>
          <p:cNvGraphicFramePr/>
          <p:nvPr/>
        </p:nvGraphicFramePr>
        <p:xfrm>
          <a:off x="151233" y="76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{835D7F6F-96A9-4937-839D-253D8F7C4918}</a:tableStyleId>
              </a:tblPr>
              <a:tblGrid>
                <a:gridCol w="1070175"/>
                <a:gridCol w="1070175"/>
                <a:gridCol w="1070175"/>
                <a:gridCol w="1070175"/>
                <a:gridCol w="1070175"/>
                <a:gridCol w="1070175"/>
                <a:gridCol w="1070175"/>
                <a:gridCol w="1070175"/>
                <a:gridCol w="1070175"/>
              </a:tblGrid>
              <a:tr h="550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Kosugi Maru"/>
                          <a:ea typeface="Kosugi Maru"/>
                          <a:cs typeface="Kosugi Maru"/>
                          <a:sym typeface="Kosugi Maru"/>
                        </a:rPr>
                        <a:t>フロント</a:t>
                      </a:r>
                      <a:endParaRPr sz="1500">
                        <a:latin typeface="Kosugi Maru"/>
                        <a:ea typeface="Kosugi Maru"/>
                        <a:cs typeface="Kosugi Maru"/>
                        <a:sym typeface="Kosugi Maru"/>
                      </a:endParaRPr>
                    </a:p>
                  </a:txBody>
                  <a:tcPr marT="121900" marB="121900" marR="99050" marL="99050">
                    <a:solidFill>
                      <a:srgbClr val="C2F0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Kosugi Maru"/>
                          <a:ea typeface="Kosugi Maru"/>
                          <a:cs typeface="Kosugi Maru"/>
                          <a:sym typeface="Kosugi Maru"/>
                        </a:rPr>
                        <a:t>基幹ｼｽﾃﾑ</a:t>
                      </a:r>
                      <a:endParaRPr sz="1500">
                        <a:latin typeface="Kosugi Maru"/>
                        <a:ea typeface="Kosugi Maru"/>
                        <a:cs typeface="Kosugi Maru"/>
                        <a:sym typeface="Kosugi Maru"/>
                      </a:endParaRPr>
                    </a:p>
                  </a:txBody>
                  <a:tcPr marT="121900" marB="121900" marR="99050" marL="99050">
                    <a:solidFill>
                      <a:srgbClr val="C2F0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Kosugi Maru"/>
                          <a:ea typeface="Kosugi Maru"/>
                          <a:cs typeface="Kosugi Maru"/>
                          <a:sym typeface="Kosugi Maru"/>
                        </a:rPr>
                        <a:t>ﾒﾃﾞｨｴｰｼｮﾝ</a:t>
                      </a:r>
                      <a:endParaRPr sz="1500">
                        <a:latin typeface="Kosugi Maru"/>
                        <a:ea typeface="Kosugi Maru"/>
                        <a:cs typeface="Kosugi Maru"/>
                        <a:sym typeface="Kosugi Maru"/>
                      </a:endParaRPr>
                    </a:p>
                  </a:txBody>
                  <a:tcPr marT="121900" marB="121900" marR="99050" marL="99050">
                    <a:solidFill>
                      <a:srgbClr val="C2F0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Kosugi Maru"/>
                          <a:ea typeface="Kosugi Maru"/>
                          <a:cs typeface="Kosugi Maru"/>
                          <a:sym typeface="Kosugi Maru"/>
                        </a:rPr>
                        <a:t>課金</a:t>
                      </a:r>
                      <a:endParaRPr sz="1500">
                        <a:latin typeface="Kosugi Maru"/>
                        <a:ea typeface="Kosugi Maru"/>
                        <a:cs typeface="Kosugi Maru"/>
                        <a:sym typeface="Kosugi Maru"/>
                      </a:endParaRPr>
                    </a:p>
                  </a:txBody>
                  <a:tcPr marT="121900" marB="121900" marR="99050" marL="99050">
                    <a:solidFill>
                      <a:srgbClr val="C2F0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Kosugi Maru"/>
                          <a:ea typeface="Kosugi Maru"/>
                          <a:cs typeface="Kosugi Maru"/>
                          <a:sym typeface="Kosugi Maru"/>
                        </a:rPr>
                        <a:t>請求</a:t>
                      </a:r>
                      <a:endParaRPr sz="1500">
                        <a:latin typeface="Kosugi Maru"/>
                        <a:ea typeface="Kosugi Maru"/>
                        <a:cs typeface="Kosugi Maru"/>
                        <a:sym typeface="Kosugi Maru"/>
                      </a:endParaRPr>
                    </a:p>
                  </a:txBody>
                  <a:tcPr marT="121900" marB="121900" marR="99050" marL="99050">
                    <a:solidFill>
                      <a:srgbClr val="C2F0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Kosugi Maru"/>
                          <a:ea typeface="Kosugi Maru"/>
                          <a:cs typeface="Kosugi Maru"/>
                          <a:sym typeface="Kosugi Maru"/>
                        </a:rPr>
                        <a:t>請求書</a:t>
                      </a:r>
                      <a:endParaRPr sz="1500">
                        <a:latin typeface="Kosugi Maru"/>
                        <a:ea typeface="Kosugi Maru"/>
                        <a:cs typeface="Kosugi Maru"/>
                        <a:sym typeface="Kosugi Maru"/>
                      </a:endParaRPr>
                    </a:p>
                  </a:txBody>
                  <a:tcPr marT="121900" marB="121900" marR="99050" marL="99050">
                    <a:solidFill>
                      <a:srgbClr val="C2F0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Kosugi Maru"/>
                          <a:ea typeface="Kosugi Maru"/>
                          <a:cs typeface="Kosugi Maru"/>
                          <a:sym typeface="Kosugi Maru"/>
                        </a:rPr>
                        <a:t>入金</a:t>
                      </a:r>
                      <a:endParaRPr sz="1500">
                        <a:latin typeface="Kosugi Maru"/>
                        <a:ea typeface="Kosugi Maru"/>
                        <a:cs typeface="Kosugi Maru"/>
                        <a:sym typeface="Kosugi Maru"/>
                      </a:endParaRPr>
                    </a:p>
                  </a:txBody>
                  <a:tcPr marT="121900" marB="121900" marR="99050" marL="99050">
                    <a:solidFill>
                      <a:srgbClr val="C2F0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Kosugi Maru"/>
                          <a:ea typeface="Kosugi Maru"/>
                          <a:cs typeface="Kosugi Maru"/>
                          <a:sym typeface="Kosugi Maru"/>
                        </a:rPr>
                        <a:t>業務</a:t>
                      </a:r>
                      <a:endParaRPr sz="1500">
                        <a:latin typeface="Kosugi Maru"/>
                        <a:ea typeface="Kosugi Maru"/>
                        <a:cs typeface="Kosugi Maru"/>
                        <a:sym typeface="Kosugi Maru"/>
                      </a:endParaRPr>
                    </a:p>
                  </a:txBody>
                  <a:tcPr marT="121900" marB="121900" marR="99050" marL="99050">
                    <a:solidFill>
                      <a:srgbClr val="C2F0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  <a:latin typeface="Kosugi Maru"/>
                          <a:ea typeface="Kosugi Maru"/>
                          <a:cs typeface="Kosugi Maru"/>
                          <a:sym typeface="Kosugi Maru"/>
                        </a:rPr>
                        <a:t>WEB明細</a:t>
                      </a:r>
                      <a:endParaRPr sz="1500">
                        <a:latin typeface="Kosugi Maru"/>
                        <a:ea typeface="Kosugi Maru"/>
                        <a:cs typeface="Kosugi Maru"/>
                        <a:sym typeface="Kosugi Maru"/>
                      </a:endParaRPr>
                    </a:p>
                  </a:txBody>
                  <a:tcPr marT="121900" marB="121900" marR="99050" marL="99050">
                    <a:solidFill>
                      <a:srgbClr val="C2F0D3"/>
                    </a:solidFill>
                  </a:tcPr>
                </a:tc>
              </a:tr>
            </a:tbl>
          </a:graphicData>
        </a:graphic>
      </p:graphicFrame>
      <p:sp>
        <p:nvSpPr>
          <p:cNvPr id="267" name="Google Shape;267;p29"/>
          <p:cNvSpPr/>
          <p:nvPr/>
        </p:nvSpPr>
        <p:spPr>
          <a:xfrm>
            <a:off x="1288273" y="5587833"/>
            <a:ext cx="957000" cy="798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EBIS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契約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cxnSp>
        <p:nvCxnSpPr>
          <p:cNvPr id="268" name="Google Shape;268;p29"/>
          <p:cNvCxnSpPr>
            <a:stCxn id="269" idx="3"/>
            <a:endCxn id="267" idx="1"/>
          </p:cNvCxnSpPr>
          <p:nvPr/>
        </p:nvCxnSpPr>
        <p:spPr>
          <a:xfrm>
            <a:off x="958674" y="5986975"/>
            <a:ext cx="32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0" name="Google Shape;270;p29"/>
          <p:cNvCxnSpPr>
            <a:stCxn id="271" idx="2"/>
            <a:endCxn id="269" idx="0"/>
          </p:cNvCxnSpPr>
          <p:nvPr/>
        </p:nvCxnSpPr>
        <p:spPr>
          <a:xfrm flipH="1">
            <a:off x="578275" y="2839925"/>
            <a:ext cx="24900" cy="274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2" name="Google Shape;272;p29"/>
          <p:cNvSpPr/>
          <p:nvPr/>
        </p:nvSpPr>
        <p:spPr>
          <a:xfrm>
            <a:off x="3514008" y="2264013"/>
            <a:ext cx="711000" cy="798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RTT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cxnSp>
        <p:nvCxnSpPr>
          <p:cNvPr id="273" name="Google Shape;273;p29"/>
          <p:cNvCxnSpPr>
            <a:stCxn id="274" idx="0"/>
            <a:endCxn id="275" idx="2"/>
          </p:cNvCxnSpPr>
          <p:nvPr/>
        </p:nvCxnSpPr>
        <p:spPr>
          <a:xfrm flipH="1" rot="10800000">
            <a:off x="5189421" y="2255695"/>
            <a:ext cx="7800" cy="33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6" name="Google Shape;276;p29"/>
          <p:cNvCxnSpPr>
            <a:stCxn id="261" idx="2"/>
            <a:endCxn id="277" idx="0"/>
          </p:cNvCxnSpPr>
          <p:nvPr/>
        </p:nvCxnSpPr>
        <p:spPr>
          <a:xfrm flipH="1">
            <a:off x="6038835" y="3097001"/>
            <a:ext cx="600" cy="125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8" name="Google Shape;278;p29"/>
          <p:cNvCxnSpPr>
            <a:stCxn id="279" idx="0"/>
            <a:endCxn id="280" idx="2"/>
          </p:cNvCxnSpPr>
          <p:nvPr/>
        </p:nvCxnSpPr>
        <p:spPr>
          <a:xfrm rot="10800000">
            <a:off x="6443546" y="5153095"/>
            <a:ext cx="0" cy="41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Google Shape;281;p29"/>
          <p:cNvCxnSpPr>
            <a:stCxn id="260" idx="2"/>
            <a:endCxn id="261" idx="0"/>
          </p:cNvCxnSpPr>
          <p:nvPr/>
        </p:nvCxnSpPr>
        <p:spPr>
          <a:xfrm flipH="1">
            <a:off x="6039355" y="2252185"/>
            <a:ext cx="2400" cy="22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Google Shape;282;p29"/>
          <p:cNvCxnSpPr>
            <a:stCxn id="256" idx="3"/>
            <a:endCxn id="257" idx="1"/>
          </p:cNvCxnSpPr>
          <p:nvPr/>
        </p:nvCxnSpPr>
        <p:spPr>
          <a:xfrm>
            <a:off x="2289950" y="1863400"/>
            <a:ext cx="2210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3" name="Google Shape;283;p29"/>
          <p:cNvCxnSpPr>
            <a:stCxn id="272" idx="3"/>
            <a:endCxn id="257" idx="1"/>
          </p:cNvCxnSpPr>
          <p:nvPr/>
        </p:nvCxnSpPr>
        <p:spPr>
          <a:xfrm flipH="1" rot="10800000">
            <a:off x="4225008" y="1863363"/>
            <a:ext cx="275100" cy="799800"/>
          </a:xfrm>
          <a:prstGeom prst="bentConnector3">
            <a:avLst>
              <a:gd fmla="val 4997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29"/>
          <p:cNvCxnSpPr>
            <a:stCxn id="285" idx="3"/>
            <a:endCxn id="272" idx="1"/>
          </p:cNvCxnSpPr>
          <p:nvPr/>
        </p:nvCxnSpPr>
        <p:spPr>
          <a:xfrm>
            <a:off x="3243872" y="2655401"/>
            <a:ext cx="2700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6" name="Google Shape;286;p29"/>
          <p:cNvCxnSpPr>
            <a:stCxn id="260" idx="3"/>
            <a:endCxn id="264" idx="1"/>
          </p:cNvCxnSpPr>
          <p:nvPr/>
        </p:nvCxnSpPr>
        <p:spPr>
          <a:xfrm>
            <a:off x="6500155" y="1853035"/>
            <a:ext cx="2522100" cy="1543800"/>
          </a:xfrm>
          <a:prstGeom prst="bentConnector3">
            <a:avLst>
              <a:gd fmla="val 36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7" name="Google Shape;287;p29"/>
          <p:cNvCxnSpPr>
            <a:stCxn id="259" idx="3"/>
            <a:endCxn id="265" idx="1"/>
          </p:cNvCxnSpPr>
          <p:nvPr/>
        </p:nvCxnSpPr>
        <p:spPr>
          <a:xfrm flipH="1" rot="10800000">
            <a:off x="8748627" y="4755937"/>
            <a:ext cx="2658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8" name="Google Shape;288;p29"/>
          <p:cNvCxnSpPr>
            <a:stCxn id="257" idx="3"/>
            <a:endCxn id="260" idx="1"/>
          </p:cNvCxnSpPr>
          <p:nvPr/>
        </p:nvCxnSpPr>
        <p:spPr>
          <a:xfrm flipH="1" rot="10800000">
            <a:off x="5417022" y="1853167"/>
            <a:ext cx="1662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9" name="Google Shape;289;p29"/>
          <p:cNvSpPr/>
          <p:nvPr/>
        </p:nvSpPr>
        <p:spPr>
          <a:xfrm>
            <a:off x="4543067" y="3268169"/>
            <a:ext cx="589800" cy="798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DOK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cxnSp>
        <p:nvCxnSpPr>
          <p:cNvPr id="290" name="Google Shape;290;p29"/>
          <p:cNvCxnSpPr>
            <a:stCxn id="267" idx="3"/>
            <a:endCxn id="258" idx="1"/>
          </p:cNvCxnSpPr>
          <p:nvPr/>
        </p:nvCxnSpPr>
        <p:spPr>
          <a:xfrm flipH="1" rot="10800000">
            <a:off x="2245273" y="5980983"/>
            <a:ext cx="22767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" name="Google Shape;291;p29"/>
          <p:cNvCxnSpPr>
            <a:stCxn id="264" idx="2"/>
            <a:endCxn id="265" idx="0"/>
          </p:cNvCxnSpPr>
          <p:nvPr/>
        </p:nvCxnSpPr>
        <p:spPr>
          <a:xfrm flipH="1">
            <a:off x="9394748" y="3705768"/>
            <a:ext cx="7800" cy="6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2" name="Google Shape;292;p29"/>
          <p:cNvCxnSpPr>
            <a:stCxn id="271" idx="3"/>
            <a:endCxn id="289" idx="1"/>
          </p:cNvCxnSpPr>
          <p:nvPr/>
        </p:nvCxnSpPr>
        <p:spPr>
          <a:xfrm>
            <a:off x="958675" y="2414375"/>
            <a:ext cx="3584400" cy="1252800"/>
          </a:xfrm>
          <a:prstGeom prst="bentConnector3">
            <a:avLst>
              <a:gd fmla="val 43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3" name="Google Shape;293;p29"/>
          <p:cNvSpPr/>
          <p:nvPr/>
        </p:nvSpPr>
        <p:spPr>
          <a:xfrm flipH="1" rot="10800000">
            <a:off x="3381338" y="1409562"/>
            <a:ext cx="5503500" cy="17583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4" name="Google Shape;294;p29"/>
          <p:cNvCxnSpPr>
            <a:stCxn id="261" idx="2"/>
            <a:endCxn id="265" idx="0"/>
          </p:cNvCxnSpPr>
          <p:nvPr/>
        </p:nvCxnSpPr>
        <p:spPr>
          <a:xfrm flipH="1" rot="-5400000">
            <a:off x="7087035" y="2049401"/>
            <a:ext cx="1260000" cy="3355200"/>
          </a:xfrm>
          <a:prstGeom prst="bentConnector3">
            <a:avLst>
              <a:gd fmla="val 6304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5" name="Google Shape;295;p29"/>
          <p:cNvSpPr txBox="1"/>
          <p:nvPr>
            <p:ph type="title"/>
          </p:nvPr>
        </p:nvSpPr>
        <p:spPr>
          <a:xfrm>
            <a:off x="303637" y="128215"/>
            <a:ext cx="732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325" lIns="106625" spcFirstLastPara="1" rIns="106625" wrap="square" tIns="53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Kosugi Maru"/>
                <a:ea typeface="Kosugi Maru"/>
                <a:cs typeface="Kosugi Maru"/>
                <a:sym typeface="Kosugi Maru"/>
              </a:rPr>
              <a:t>TCCBとは</a:t>
            </a:r>
            <a:endParaRPr sz="1900">
              <a:latin typeface="Kosugi Maru"/>
              <a:ea typeface="Kosugi Maru"/>
              <a:cs typeface="Kosugi Maru"/>
              <a:sym typeface="Kosugi Maru"/>
            </a:endParaRPr>
          </a:p>
        </p:txBody>
      </p:sp>
      <p:cxnSp>
        <p:nvCxnSpPr>
          <p:cNvPr id="296" name="Google Shape;296;p29"/>
          <p:cNvCxnSpPr>
            <a:stCxn id="289" idx="0"/>
            <a:endCxn id="297" idx="2"/>
          </p:cNvCxnSpPr>
          <p:nvPr/>
        </p:nvCxnSpPr>
        <p:spPr>
          <a:xfrm flipH="1" rot="10800000">
            <a:off x="4837967" y="2255669"/>
            <a:ext cx="2100" cy="10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7" name="Google Shape;297;p29"/>
          <p:cNvSpPr/>
          <p:nvPr/>
        </p:nvSpPr>
        <p:spPr>
          <a:xfrm>
            <a:off x="4613971" y="1457249"/>
            <a:ext cx="452400" cy="798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71" name="Google Shape;271;p29"/>
          <p:cNvSpPr/>
          <p:nvPr/>
        </p:nvSpPr>
        <p:spPr>
          <a:xfrm>
            <a:off x="247675" y="1988825"/>
            <a:ext cx="711000" cy="851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ﾌﾛﾝﾄ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ｼｽﾃﾑ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69" name="Google Shape;269;p29"/>
          <p:cNvSpPr/>
          <p:nvPr/>
        </p:nvSpPr>
        <p:spPr>
          <a:xfrm>
            <a:off x="198174" y="5587825"/>
            <a:ext cx="760500" cy="798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ﾌﾛﾝﾄ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Kosugi Maru"/>
                <a:ea typeface="Kosugi Maru"/>
                <a:cs typeface="Kosugi Maru"/>
                <a:sym typeface="Kosugi Maru"/>
              </a:rPr>
              <a:t>ｼｽﾃﾑ</a:t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98" name="Google Shape;298;p29"/>
          <p:cNvSpPr/>
          <p:nvPr/>
        </p:nvSpPr>
        <p:spPr>
          <a:xfrm>
            <a:off x="2363826" y="3194381"/>
            <a:ext cx="881100" cy="426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Kosugi Maru"/>
                <a:ea typeface="Kosugi Maru"/>
                <a:cs typeface="Kosugi Maru"/>
                <a:sym typeface="Kosugi Maru"/>
              </a:rPr>
              <a:t>BEARS</a:t>
            </a:r>
            <a:endParaRPr sz="13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77" name="Google Shape;277;p29"/>
          <p:cNvSpPr/>
          <p:nvPr/>
        </p:nvSpPr>
        <p:spPr>
          <a:xfrm>
            <a:off x="5812534" y="4354803"/>
            <a:ext cx="452400" cy="798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cxnSp>
        <p:nvCxnSpPr>
          <p:cNvPr id="299" name="Google Shape;299;p29"/>
          <p:cNvCxnSpPr>
            <a:stCxn id="298" idx="0"/>
            <a:endCxn id="285" idx="2"/>
          </p:cNvCxnSpPr>
          <p:nvPr/>
        </p:nvCxnSpPr>
        <p:spPr>
          <a:xfrm rot="10800000">
            <a:off x="2803176" y="2981081"/>
            <a:ext cx="1200" cy="21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0" name="Google Shape;300;p29"/>
          <p:cNvCxnSpPr>
            <a:stCxn id="271" idx="3"/>
            <a:endCxn id="255" idx="1"/>
          </p:cNvCxnSpPr>
          <p:nvPr/>
        </p:nvCxnSpPr>
        <p:spPr>
          <a:xfrm flipH="1" rot="10800000">
            <a:off x="958675" y="1863275"/>
            <a:ext cx="318000" cy="551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5" name="Google Shape;275;p29"/>
          <p:cNvSpPr/>
          <p:nvPr/>
        </p:nvSpPr>
        <p:spPr>
          <a:xfrm>
            <a:off x="4971159" y="1457249"/>
            <a:ext cx="452400" cy="798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74" name="Google Shape;274;p29"/>
          <p:cNvSpPr/>
          <p:nvPr/>
        </p:nvSpPr>
        <p:spPr>
          <a:xfrm>
            <a:off x="4963221" y="5570095"/>
            <a:ext cx="452400" cy="798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80" name="Google Shape;280;p29"/>
          <p:cNvSpPr/>
          <p:nvPr/>
        </p:nvSpPr>
        <p:spPr>
          <a:xfrm>
            <a:off x="6217346" y="4354803"/>
            <a:ext cx="452400" cy="798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79" name="Google Shape;279;p29"/>
          <p:cNvSpPr/>
          <p:nvPr/>
        </p:nvSpPr>
        <p:spPr>
          <a:xfrm>
            <a:off x="6217346" y="5570095"/>
            <a:ext cx="452400" cy="798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Kosugi Maru"/>
              <a:ea typeface="Kosugi Maru"/>
              <a:cs typeface="Kosugi Maru"/>
              <a:sym typeface="Kosugi Maru"/>
            </a:endParaRPr>
          </a:p>
        </p:txBody>
      </p:sp>
      <p:cxnSp>
        <p:nvCxnSpPr>
          <p:cNvPr id="301" name="Google Shape;301;p29"/>
          <p:cNvCxnSpPr>
            <a:stCxn id="258" idx="3"/>
            <a:endCxn id="265" idx="2"/>
          </p:cNvCxnSpPr>
          <p:nvPr/>
        </p:nvCxnSpPr>
        <p:spPr>
          <a:xfrm flipH="1" rot="10800000">
            <a:off x="8758977" y="5155216"/>
            <a:ext cx="635700" cy="8259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5" name="Google Shape;285;p29"/>
          <p:cNvSpPr/>
          <p:nvPr/>
        </p:nvSpPr>
        <p:spPr>
          <a:xfrm>
            <a:off x="2362772" y="2329751"/>
            <a:ext cx="881100" cy="651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Kosugi Maru"/>
                <a:ea typeface="Kosugi Maru"/>
                <a:cs typeface="Kosugi Maru"/>
                <a:sym typeface="Kosugi Maru"/>
              </a:rPr>
              <a:t>Chronos</a:t>
            </a:r>
            <a:endParaRPr sz="13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Kosugi Maru"/>
                <a:ea typeface="Kosugi Maru"/>
                <a:cs typeface="Kosugi Maru"/>
                <a:sym typeface="Kosugi Maru"/>
              </a:rPr>
              <a:t>Charging</a:t>
            </a:r>
            <a:endParaRPr sz="13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302" name="Google Shape;302;p29"/>
          <p:cNvSpPr txBox="1"/>
          <p:nvPr/>
        </p:nvSpPr>
        <p:spPr>
          <a:xfrm>
            <a:off x="3363825" y="1419300"/>
            <a:ext cx="589800" cy="3333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  <a:latin typeface="Kosugi Maru"/>
                <a:ea typeface="Kosugi Maru"/>
                <a:cs typeface="Kosugi Maru"/>
                <a:sym typeface="Kosugi Maru"/>
              </a:rPr>
              <a:t>TCCB</a:t>
            </a:r>
            <a:endParaRPr>
              <a:solidFill>
                <a:srgbClr val="0000FF"/>
              </a:solidFill>
              <a:latin typeface="Kosugi Maru"/>
              <a:ea typeface="Kosugi Maru"/>
              <a:cs typeface="Kosugi Maru"/>
              <a:sym typeface="Kosugi Maru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0"/>
          <p:cNvSpPr txBox="1"/>
          <p:nvPr>
            <p:ph type="title"/>
          </p:nvPr>
        </p:nvSpPr>
        <p:spPr>
          <a:xfrm>
            <a:off x="388937" y="152400"/>
            <a:ext cx="7558200" cy="468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Kosugi Maru"/>
                <a:ea typeface="Kosugi Maru"/>
                <a:cs typeface="Kosugi Maru"/>
                <a:sym typeface="Kosugi Maru"/>
              </a:rPr>
              <a:t>BSTとは</a:t>
            </a:r>
            <a:endParaRPr/>
          </a:p>
        </p:txBody>
      </p:sp>
      <p:sp>
        <p:nvSpPr>
          <p:cNvPr id="309" name="Google Shape;309;p30"/>
          <p:cNvSpPr txBox="1"/>
          <p:nvPr/>
        </p:nvSpPr>
        <p:spPr>
          <a:xfrm>
            <a:off x="388925" y="695650"/>
            <a:ext cx="93156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Kosugi Maru"/>
                <a:ea typeface="Kosugi Maru"/>
                <a:cs typeface="Kosugi Maru"/>
                <a:sym typeface="Kosugi Maru"/>
              </a:rPr>
              <a:t>DST</a:t>
            </a:r>
            <a:r>
              <a:rPr lang="en-US" sz="1800">
                <a:solidFill>
                  <a:schemeClr val="dk1"/>
                </a:solidFill>
                <a:latin typeface="Kosugi Maru"/>
                <a:ea typeface="Kosugi Maru"/>
                <a:cs typeface="Kosugi Maru"/>
                <a:sym typeface="Kosugi Maru"/>
              </a:rPr>
              <a:t>は、DunningSystemTmの略で　CS業務（督促）を支援するシステムである。</a:t>
            </a:r>
            <a:endParaRPr sz="1800">
              <a:solidFill>
                <a:schemeClr val="dk1"/>
              </a:solidFill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t/>
            </a:r>
            <a:endParaRPr sz="1800">
              <a:solidFill>
                <a:schemeClr val="dk1"/>
              </a:solidFill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  <a:latin typeface="Kosugi Maru"/>
              <a:ea typeface="Kosugi Maru"/>
              <a:cs typeface="Kosugi Maru"/>
              <a:sym typeface="Kosugi Maru"/>
            </a:endParaRPr>
          </a:p>
        </p:txBody>
      </p:sp>
      <p:pic>
        <p:nvPicPr>
          <p:cNvPr id="310" name="Google Shape;31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3471" y="1544326"/>
            <a:ext cx="754059" cy="634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6501" y="1607384"/>
            <a:ext cx="754059" cy="634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69709" y="1374770"/>
            <a:ext cx="1370604" cy="108039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0"/>
          <p:cNvSpPr txBox="1"/>
          <p:nvPr/>
        </p:nvSpPr>
        <p:spPr>
          <a:xfrm>
            <a:off x="2353471" y="2137070"/>
            <a:ext cx="480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IVT</a:t>
            </a:r>
            <a:endParaRPr/>
          </a:p>
        </p:txBody>
      </p:sp>
      <p:sp>
        <p:nvSpPr>
          <p:cNvPr id="314" name="Google Shape;314;p30"/>
          <p:cNvSpPr txBox="1"/>
          <p:nvPr/>
        </p:nvSpPr>
        <p:spPr>
          <a:xfrm>
            <a:off x="2698011" y="2200127"/>
            <a:ext cx="616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BMT</a:t>
            </a:r>
            <a:endParaRPr/>
          </a:p>
        </p:txBody>
      </p:sp>
      <p:pic>
        <p:nvPicPr>
          <p:cNvPr id="315" name="Google Shape;3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39529" y="1691461"/>
            <a:ext cx="754059" cy="634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82559" y="1755920"/>
            <a:ext cx="754059" cy="634782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0"/>
          <p:cNvSpPr txBox="1"/>
          <p:nvPr/>
        </p:nvSpPr>
        <p:spPr>
          <a:xfrm>
            <a:off x="3450559" y="2327645"/>
            <a:ext cx="891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PAT</a:t>
            </a:r>
            <a:endParaRPr/>
          </a:p>
        </p:txBody>
      </p:sp>
      <p:sp>
        <p:nvSpPr>
          <p:cNvPr id="318" name="Google Shape;318;p30"/>
          <p:cNvSpPr txBox="1"/>
          <p:nvPr/>
        </p:nvSpPr>
        <p:spPr>
          <a:xfrm>
            <a:off x="3039529" y="2264587"/>
            <a:ext cx="547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RTT</a:t>
            </a:r>
            <a:endParaRPr/>
          </a:p>
        </p:txBody>
      </p:sp>
      <p:cxnSp>
        <p:nvCxnSpPr>
          <p:cNvPr id="319" name="Google Shape;319;p30"/>
          <p:cNvCxnSpPr/>
          <p:nvPr/>
        </p:nvCxnSpPr>
        <p:spPr>
          <a:xfrm rot="10800000">
            <a:off x="1942536" y="1565378"/>
            <a:ext cx="410935" cy="63025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320" name="Google Shape;320;p30"/>
          <p:cNvCxnSpPr/>
          <p:nvPr/>
        </p:nvCxnSpPr>
        <p:spPr>
          <a:xfrm>
            <a:off x="2011953" y="1883437"/>
            <a:ext cx="341542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321" name="Google Shape;321;p30"/>
          <p:cNvCxnSpPr/>
          <p:nvPr/>
        </p:nvCxnSpPr>
        <p:spPr>
          <a:xfrm flipH="1">
            <a:off x="2011929" y="2074012"/>
            <a:ext cx="341542" cy="128962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322" name="Google Shape;322;p30"/>
          <p:cNvCxnSpPr/>
          <p:nvPr/>
        </p:nvCxnSpPr>
        <p:spPr>
          <a:xfrm>
            <a:off x="4206130" y="1818978"/>
            <a:ext cx="1095447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323" name="Google Shape;323;p30"/>
          <p:cNvCxnSpPr/>
          <p:nvPr/>
        </p:nvCxnSpPr>
        <p:spPr>
          <a:xfrm rot="10800000">
            <a:off x="4206260" y="2009553"/>
            <a:ext cx="1095447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324" name="Google Shape;324;p30"/>
          <p:cNvSpPr txBox="1"/>
          <p:nvPr/>
        </p:nvSpPr>
        <p:spPr>
          <a:xfrm flipH="1">
            <a:off x="2156329" y="2595821"/>
            <a:ext cx="2058000" cy="253800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rgbClr val="FFFF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ahoma"/>
              <a:buNone/>
            </a:pPr>
            <a:r>
              <a:rPr b="1" i="0" lang="en-US" sz="14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基幹系システム</a:t>
            </a:r>
            <a:endParaRPr/>
          </a:p>
        </p:txBody>
      </p:sp>
      <p:sp>
        <p:nvSpPr>
          <p:cNvPr id="325" name="Google Shape;325;p30"/>
          <p:cNvSpPr txBox="1"/>
          <p:nvPr/>
        </p:nvSpPr>
        <p:spPr>
          <a:xfrm flipH="1">
            <a:off x="5029738" y="2519621"/>
            <a:ext cx="1917603" cy="253688"/>
          </a:xfrm>
          <a:prstGeom prst="rect">
            <a:avLst/>
          </a:prstGeom>
          <a:solidFill>
            <a:srgbClr val="FFFF99"/>
          </a:solidFill>
          <a:ln cap="flat" cmpd="sng" w="9525">
            <a:solidFill>
              <a:srgbClr val="FFFF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ahoma"/>
              <a:buNone/>
            </a:pPr>
            <a:r>
              <a:rPr b="1" i="0" lang="en-US" sz="14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業務系システム</a:t>
            </a:r>
            <a:endParaRPr/>
          </a:p>
        </p:txBody>
      </p:sp>
      <p:pic>
        <p:nvPicPr>
          <p:cNvPr id="326" name="Google Shape;326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1307" y="3370011"/>
            <a:ext cx="3915368" cy="2853019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0"/>
          <p:cNvSpPr txBox="1"/>
          <p:nvPr/>
        </p:nvSpPr>
        <p:spPr>
          <a:xfrm>
            <a:off x="641348" y="2963829"/>
            <a:ext cx="3084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ahoma"/>
              <a:buNone/>
            </a:pPr>
            <a:r>
              <a:rPr b="1" lang="en-US">
                <a:latin typeface="Tahoma"/>
                <a:ea typeface="Tahoma"/>
                <a:cs typeface="Tahoma"/>
                <a:sym typeface="Tahoma"/>
              </a:rPr>
              <a:t>D</a:t>
            </a:r>
            <a:r>
              <a:rPr b="1" i="0" lang="en-US" sz="14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</a:t>
            </a:r>
            <a:r>
              <a:rPr b="1" lang="en-US">
                <a:latin typeface="Tahoma"/>
                <a:ea typeface="Tahoma"/>
                <a:cs typeface="Tahoma"/>
                <a:sym typeface="Tahoma"/>
              </a:rPr>
              <a:t>T</a:t>
            </a:r>
            <a:r>
              <a:rPr b="0" i="0" lang="en-US" sz="14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(</a:t>
            </a:r>
            <a:r>
              <a:rPr b="1" lang="en-US" u="sng">
                <a:latin typeface="Tahoma"/>
                <a:ea typeface="Tahoma"/>
                <a:cs typeface="Tahoma"/>
                <a:sym typeface="Tahoma"/>
              </a:rPr>
              <a:t>D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unni</a:t>
            </a:r>
            <a:r>
              <a:rPr b="0" i="0" lang="en-US" sz="14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ng </a:t>
            </a:r>
            <a:r>
              <a:rPr b="1" i="0" lang="en-US" sz="1400" u="sng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</a:t>
            </a:r>
            <a:r>
              <a:rPr b="0" i="0" lang="en-US" sz="14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ystem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ｰ</a:t>
            </a:r>
            <a:r>
              <a:rPr b="1" lang="en-US" u="sng">
                <a:latin typeface="Tahoma"/>
                <a:ea typeface="Tahoma"/>
                <a:cs typeface="Tahoma"/>
                <a:sym typeface="Tahoma"/>
              </a:rPr>
              <a:t>T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M</a:t>
            </a:r>
            <a:r>
              <a:rPr b="0" i="0" lang="en-US" sz="14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)</a:t>
            </a:r>
            <a:endParaRPr/>
          </a:p>
        </p:txBody>
      </p:sp>
      <p:cxnSp>
        <p:nvCxnSpPr>
          <p:cNvPr id="328" name="Google Shape;328;p30"/>
          <p:cNvCxnSpPr/>
          <p:nvPr/>
        </p:nvCxnSpPr>
        <p:spPr>
          <a:xfrm>
            <a:off x="777351" y="2899370"/>
            <a:ext cx="8190433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329" name="Google Shape;329;p30"/>
          <p:cNvSpPr/>
          <p:nvPr/>
        </p:nvSpPr>
        <p:spPr>
          <a:xfrm>
            <a:off x="617475" y="4259450"/>
            <a:ext cx="4043700" cy="1217700"/>
          </a:xfrm>
          <a:prstGeom prst="roundRect">
            <a:avLst>
              <a:gd fmla="val 16667" name="adj"/>
            </a:avLst>
          </a:prstGeom>
          <a:solidFill>
            <a:srgbClr val="FFFF99"/>
          </a:solidFill>
          <a:ln cap="flat" cmpd="sng" w="9525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rPr>
              <a:t>・督促業務</a:t>
            </a:r>
            <a:endParaRPr sz="1200">
              <a:solidFill>
                <a:schemeClr val="dk1"/>
              </a:solidFill>
              <a:latin typeface="M PLUS 1p"/>
              <a:ea typeface="M PLUS 1p"/>
              <a:cs typeface="M PLUS 1p"/>
              <a:sym typeface="M PLUS 1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rPr>
              <a:t>・貸倒償却機能等</a:t>
            </a:r>
            <a:endParaRPr sz="1200">
              <a:solidFill>
                <a:schemeClr val="dk1"/>
              </a:solidFill>
              <a:latin typeface="M PLUS 1p"/>
              <a:ea typeface="M PLUS 1p"/>
              <a:cs typeface="M PLUS 1p"/>
              <a:sym typeface="M PLUS 1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None/>
            </a:pPr>
            <a:r>
              <a:rPr lang="en-US" sz="1200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rPr>
              <a:t>・業務機能数は約23機能</a:t>
            </a:r>
            <a:endParaRPr sz="1200"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330" name="Google Shape;330;p30"/>
          <p:cNvSpPr/>
          <p:nvPr/>
        </p:nvSpPr>
        <p:spPr>
          <a:xfrm>
            <a:off x="6865700" y="1456583"/>
            <a:ext cx="616500" cy="307800"/>
          </a:xfrm>
          <a:prstGeom prst="roundRect">
            <a:avLst>
              <a:gd fmla="val 16667" name="adj"/>
            </a:avLst>
          </a:prstGeom>
          <a:solidFill>
            <a:srgbClr val="FF99CC"/>
          </a:solidFill>
          <a:ln cap="flat" cmpd="sng" w="9525">
            <a:solidFill>
              <a:srgbClr val="FF00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BST</a:t>
            </a:r>
            <a:endParaRPr/>
          </a:p>
        </p:txBody>
      </p:sp>
      <p:sp>
        <p:nvSpPr>
          <p:cNvPr id="331" name="Google Shape;331;p30"/>
          <p:cNvSpPr/>
          <p:nvPr/>
        </p:nvSpPr>
        <p:spPr>
          <a:xfrm>
            <a:off x="7018100" y="1761383"/>
            <a:ext cx="616500" cy="307800"/>
          </a:xfrm>
          <a:prstGeom prst="roundRect">
            <a:avLst>
              <a:gd fmla="val 16667" name="adj"/>
            </a:avLst>
          </a:prstGeom>
          <a:solidFill>
            <a:srgbClr val="FF99CC"/>
          </a:solidFill>
          <a:ln cap="flat" cmpd="sng" w="9525">
            <a:solidFill>
              <a:srgbClr val="FF00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BOT</a:t>
            </a:r>
            <a:endParaRPr/>
          </a:p>
        </p:txBody>
      </p:sp>
      <p:sp>
        <p:nvSpPr>
          <p:cNvPr id="332" name="Google Shape;332;p30"/>
          <p:cNvSpPr/>
          <p:nvPr/>
        </p:nvSpPr>
        <p:spPr>
          <a:xfrm>
            <a:off x="7170500" y="2066183"/>
            <a:ext cx="616500" cy="307800"/>
          </a:xfrm>
          <a:prstGeom prst="roundRect">
            <a:avLst>
              <a:gd fmla="val 16667" name="adj"/>
            </a:avLst>
          </a:prstGeom>
          <a:solidFill>
            <a:srgbClr val="FF99CC"/>
          </a:solidFill>
          <a:ln cap="flat" cmpd="sng" w="9525">
            <a:solidFill>
              <a:srgbClr val="FF00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DS</a:t>
            </a:r>
            <a:r>
              <a:rPr lang="en-US"/>
              <a:t>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/>
          <p:nvPr/>
        </p:nvSpPr>
        <p:spPr>
          <a:xfrm>
            <a:off x="305392" y="2284733"/>
            <a:ext cx="90504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4．機能概要</a:t>
            </a:r>
            <a:endParaRPr sz="2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2"/>
          <p:cNvSpPr txBox="1"/>
          <p:nvPr/>
        </p:nvSpPr>
        <p:spPr>
          <a:xfrm>
            <a:off x="492925" y="735800"/>
            <a:ext cx="9144000" cy="55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330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Kosugi Maru"/>
                <a:ea typeface="Kosugi Maru"/>
                <a:cs typeface="Kosugi Maru"/>
                <a:sym typeface="Kosugi Maru"/>
              </a:rPr>
              <a:t>DST　主機能</a:t>
            </a:r>
            <a:endParaRPr sz="1800">
              <a:solidFill>
                <a:schemeClr val="dk1"/>
              </a:solidFill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Kosugi Maru"/>
              <a:ea typeface="Kosugi Maru"/>
              <a:cs typeface="Kosugi Maru"/>
              <a:sym typeface="Kosugi Mar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344" name="Google Shape;344;p32"/>
          <p:cNvSpPr txBox="1"/>
          <p:nvPr>
            <p:ph idx="4294967295" type="title"/>
          </p:nvPr>
        </p:nvSpPr>
        <p:spPr>
          <a:xfrm>
            <a:off x="345148" y="127000"/>
            <a:ext cx="81879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325" lIns="106625" spcFirstLastPara="1" rIns="106625" wrap="square" tIns="533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Kosugi Maru"/>
                <a:ea typeface="Kosugi Maru"/>
                <a:cs typeface="Kosugi Maru"/>
                <a:sym typeface="Kosugi Maru"/>
              </a:rPr>
              <a:t>機能一覧</a:t>
            </a:r>
            <a:endParaRPr sz="1900">
              <a:latin typeface="Kosugi Maru"/>
              <a:ea typeface="Kosugi Maru"/>
              <a:cs typeface="Kosugi Maru"/>
              <a:sym typeface="Kosugi Maru"/>
            </a:endParaRPr>
          </a:p>
        </p:txBody>
      </p:sp>
      <p:pic>
        <p:nvPicPr>
          <p:cNvPr id="345" name="Google Shape;34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550" y="1267200"/>
            <a:ext cx="9253673" cy="479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3"/>
          <p:cNvSpPr/>
          <p:nvPr/>
        </p:nvSpPr>
        <p:spPr>
          <a:xfrm>
            <a:off x="305392" y="2284733"/>
            <a:ext cx="90504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5．システム構成図</a:t>
            </a:r>
            <a:endParaRPr sz="2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20%" id="355" name="Google Shape;355;p34"/>
          <p:cNvSpPr/>
          <p:nvPr/>
        </p:nvSpPr>
        <p:spPr>
          <a:xfrm>
            <a:off x="1600174" y="845588"/>
            <a:ext cx="8181900" cy="5874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rotWithShape="0" algn="ctr" dir="2700000" dist="35921">
              <a:srgbClr val="808080"/>
            </a:outerShdw>
          </a:effectLst>
        </p:spPr>
        <p:txBody>
          <a:bodyPr anchorCtr="0" anchor="t" bIns="53850" lIns="107675" spcFirstLastPara="1" rIns="107675" wrap="square" tIns="53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Verdana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34"/>
          <p:cNvSpPr/>
          <p:nvPr/>
        </p:nvSpPr>
        <p:spPr>
          <a:xfrm>
            <a:off x="1652661" y="975466"/>
            <a:ext cx="8058600" cy="56208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53850" lIns="107675" spcFirstLastPara="1" rIns="107675" wrap="square" tIns="53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4"/>
          <p:cNvSpPr txBox="1"/>
          <p:nvPr/>
        </p:nvSpPr>
        <p:spPr>
          <a:xfrm>
            <a:off x="1819403" y="1021299"/>
            <a:ext cx="65379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850" lIns="107675" spcFirstLastPara="1" rIns="107675" wrap="square" tIns="53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概要（全体概要図）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34"/>
          <p:cNvSpPr txBox="1"/>
          <p:nvPr/>
        </p:nvSpPr>
        <p:spPr>
          <a:xfrm>
            <a:off x="1730925" y="1465925"/>
            <a:ext cx="1809000" cy="50280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2975" lIns="122975" spcFirstLastPara="1" rIns="122975" wrap="square" tIns="122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100"/>
              <a:t>Linux</a:t>
            </a:r>
            <a:r>
              <a:rPr b="0" i="0" lang="en-US" sz="1100" u="none" cap="none" strike="noStrike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100"/>
              <a:t>WEB/AP</a:t>
            </a:r>
            <a:r>
              <a:rPr b="0" i="0" lang="en-US" sz="1100" u="none" cap="none" strike="noStrike"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1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100"/>
              <a:t>CentOS6.7</a:t>
            </a:r>
            <a:endParaRPr sz="1100"/>
          </a:p>
        </p:txBody>
      </p:sp>
      <p:sp>
        <p:nvSpPr>
          <p:cNvPr id="359" name="Google Shape;359;p34"/>
          <p:cNvSpPr txBox="1"/>
          <p:nvPr/>
        </p:nvSpPr>
        <p:spPr>
          <a:xfrm>
            <a:off x="3665035" y="1465925"/>
            <a:ext cx="1952400" cy="5028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2975" lIns="122975" spcFirstLastPara="1" rIns="122975" wrap="square" tIns="122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Linux</a:t>
            </a: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(ﾊﾞｯﾁ)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RHEL 6.7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200"/>
          </a:p>
        </p:txBody>
      </p:sp>
      <p:sp>
        <p:nvSpPr>
          <p:cNvPr id="360" name="Google Shape;360;p34"/>
          <p:cNvSpPr txBox="1"/>
          <p:nvPr/>
        </p:nvSpPr>
        <p:spPr>
          <a:xfrm>
            <a:off x="5915350" y="1452225"/>
            <a:ext cx="1566900" cy="50280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2975" lIns="122975" spcFirstLastPara="1" rIns="122975" wrap="square" tIns="122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Linux</a:t>
            </a:r>
            <a:r>
              <a:rPr b="0" i="0" lang="en-US" sz="1200" u="none" cap="none" strike="noStrike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200"/>
              <a:t>IF</a:t>
            </a:r>
            <a:r>
              <a:rPr b="0" i="0" lang="en-US" sz="1200" u="none" cap="none" strike="noStrike">
                <a:latin typeface="Arial"/>
                <a:ea typeface="Arial"/>
                <a:cs typeface="Arial"/>
                <a:sym typeface="Arial"/>
              </a:rPr>
              <a:t>)</a:t>
            </a:r>
            <a:endParaRPr b="0" i="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000"/>
              <a:t>※IVT/BST/DST共有</a:t>
            </a:r>
            <a:endParaRPr sz="1000"/>
          </a:p>
        </p:txBody>
      </p:sp>
      <p:sp>
        <p:nvSpPr>
          <p:cNvPr id="361" name="Google Shape;361;p34"/>
          <p:cNvSpPr txBox="1"/>
          <p:nvPr/>
        </p:nvSpPr>
        <p:spPr>
          <a:xfrm>
            <a:off x="7804750" y="1452225"/>
            <a:ext cx="1711200" cy="5028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2975" lIns="122975" spcFirstLastPara="1" rIns="122975" wrap="square" tIns="122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Linux</a:t>
            </a: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(DB)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000">
                <a:solidFill>
                  <a:schemeClr val="dk1"/>
                </a:solidFill>
              </a:rPr>
              <a:t>※IVT/BST/DST共有</a:t>
            </a:r>
            <a:endParaRPr sz="1200"/>
          </a:p>
        </p:txBody>
      </p:sp>
      <p:sp>
        <p:nvSpPr>
          <p:cNvPr id="362" name="Google Shape;362;p34"/>
          <p:cNvSpPr txBox="1"/>
          <p:nvPr/>
        </p:nvSpPr>
        <p:spPr>
          <a:xfrm>
            <a:off x="4071912" y="5467813"/>
            <a:ext cx="862200" cy="42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2975" lIns="122975" spcFirstLastPara="1" rIns="122975" wrap="square" tIns="1229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latin typeface="Arial"/>
                <a:ea typeface="Arial"/>
                <a:cs typeface="Arial"/>
                <a:sym typeface="Arial"/>
              </a:rPr>
              <a:t>ﾊﾞｯﾁ#1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4"/>
          <p:cNvSpPr txBox="1"/>
          <p:nvPr/>
        </p:nvSpPr>
        <p:spPr>
          <a:xfrm>
            <a:off x="4066354" y="5958277"/>
            <a:ext cx="862200" cy="42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2975" lIns="122975" spcFirstLastPara="1" rIns="122975" wrap="square" tIns="1229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latin typeface="Arial"/>
                <a:ea typeface="Arial"/>
                <a:cs typeface="Arial"/>
                <a:sym typeface="Arial"/>
              </a:rPr>
              <a:t>ﾊﾞｯﾁ#2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34"/>
          <p:cNvSpPr/>
          <p:nvPr/>
        </p:nvSpPr>
        <p:spPr>
          <a:xfrm>
            <a:off x="8133850" y="2090300"/>
            <a:ext cx="12156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200" u="none" cap="none" strike="noStrike">
                <a:latin typeface="Arial"/>
                <a:ea typeface="Arial"/>
                <a:cs typeface="Arial"/>
                <a:sym typeface="Arial"/>
              </a:rPr>
              <a:t>Oracle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DataBase</a:t>
            </a:r>
            <a:r>
              <a:rPr b="0" i="0" lang="en-US" sz="1200" u="none" cap="none" strike="noStrike">
                <a:latin typeface="Arial"/>
                <a:ea typeface="Arial"/>
                <a:cs typeface="Arial"/>
                <a:sym typeface="Arial"/>
              </a:rPr>
              <a:t>11g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5" name="Google Shape;365;p34"/>
          <p:cNvCxnSpPr/>
          <p:nvPr/>
        </p:nvCxnSpPr>
        <p:spPr>
          <a:xfrm>
            <a:off x="79925" y="5402406"/>
            <a:ext cx="967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66" name="Google Shape;366;p34"/>
          <p:cNvSpPr txBox="1"/>
          <p:nvPr/>
        </p:nvSpPr>
        <p:spPr>
          <a:xfrm>
            <a:off x="241375" y="1928150"/>
            <a:ext cx="11040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675" lIns="107675" spcFirstLastPara="1" rIns="107675" wrap="square" tIns="1076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SW</a:t>
            </a:r>
            <a:endParaRPr sz="1600"/>
          </a:p>
        </p:txBody>
      </p:sp>
      <p:sp>
        <p:nvSpPr>
          <p:cNvPr id="367" name="Google Shape;367;p34"/>
          <p:cNvSpPr txBox="1"/>
          <p:nvPr/>
        </p:nvSpPr>
        <p:spPr>
          <a:xfrm>
            <a:off x="247650" y="5326200"/>
            <a:ext cx="11040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675" lIns="107675" spcFirstLastPara="1" rIns="107675" wrap="square" tIns="1076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Server</a:t>
            </a:r>
            <a:endParaRPr sz="1600"/>
          </a:p>
        </p:txBody>
      </p:sp>
      <p:sp>
        <p:nvSpPr>
          <p:cNvPr id="368" name="Google Shape;368;p34"/>
          <p:cNvSpPr txBox="1"/>
          <p:nvPr/>
        </p:nvSpPr>
        <p:spPr>
          <a:xfrm>
            <a:off x="8071025" y="5537800"/>
            <a:ext cx="785100" cy="476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2975" lIns="122975" spcFirstLastPara="1" rIns="122975" wrap="square" tIns="1229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DB#1</a:t>
            </a:r>
            <a:endParaRPr sz="1200"/>
          </a:p>
        </p:txBody>
      </p:sp>
      <p:sp>
        <p:nvSpPr>
          <p:cNvPr id="369" name="Google Shape;369;p34"/>
          <p:cNvSpPr txBox="1"/>
          <p:nvPr/>
        </p:nvSpPr>
        <p:spPr>
          <a:xfrm>
            <a:off x="2225687" y="5467813"/>
            <a:ext cx="862200" cy="42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2975" lIns="122975" spcFirstLastPara="1" rIns="122975" wrap="square" tIns="1229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WEB/AP</a:t>
            </a:r>
            <a:r>
              <a:rPr b="0" i="0" lang="en-US" sz="1200" u="none" cap="none" strike="noStrike">
                <a:latin typeface="Arial"/>
                <a:ea typeface="Arial"/>
                <a:cs typeface="Arial"/>
                <a:sym typeface="Arial"/>
              </a:rPr>
              <a:t>#1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34"/>
          <p:cNvSpPr txBox="1"/>
          <p:nvPr/>
        </p:nvSpPr>
        <p:spPr>
          <a:xfrm>
            <a:off x="2225679" y="5955352"/>
            <a:ext cx="862200" cy="42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2975" lIns="122975" spcFirstLastPara="1" rIns="122975" wrap="square" tIns="1229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WEB/AP#1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34"/>
          <p:cNvSpPr txBox="1"/>
          <p:nvPr>
            <p:ph type="title"/>
          </p:nvPr>
        </p:nvSpPr>
        <p:spPr>
          <a:xfrm>
            <a:off x="496887" y="185740"/>
            <a:ext cx="732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325" lIns="106625" spcFirstLastPara="1" rIns="106625" wrap="square" tIns="53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 PLUS 1p"/>
                <a:ea typeface="M PLUS 1p"/>
                <a:cs typeface="M PLUS 1p"/>
                <a:sym typeface="M PLUS 1p"/>
              </a:rPr>
              <a:t>サーバ構成図</a:t>
            </a:r>
            <a:endParaRPr sz="1900"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372" name="Google Shape;372;p34"/>
          <p:cNvSpPr/>
          <p:nvPr/>
        </p:nvSpPr>
        <p:spPr>
          <a:xfrm>
            <a:off x="4048571" y="2090307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RHCS</a:t>
            </a:r>
            <a:endParaRPr sz="1200"/>
          </a:p>
        </p:txBody>
      </p:sp>
      <p:sp>
        <p:nvSpPr>
          <p:cNvPr id="373" name="Google Shape;373;p34"/>
          <p:cNvSpPr/>
          <p:nvPr/>
        </p:nvSpPr>
        <p:spPr>
          <a:xfrm>
            <a:off x="2108925" y="4320794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Oracle</a:t>
            </a:r>
            <a:endParaRPr sz="12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Client</a:t>
            </a:r>
            <a:endParaRPr sz="1200"/>
          </a:p>
        </p:txBody>
      </p:sp>
      <p:sp>
        <p:nvSpPr>
          <p:cNvPr id="374" name="Google Shape;374;p34"/>
          <p:cNvSpPr/>
          <p:nvPr/>
        </p:nvSpPr>
        <p:spPr>
          <a:xfrm>
            <a:off x="6176359" y="2130644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LifeKeeper</a:t>
            </a:r>
            <a:endParaRPr sz="1200"/>
          </a:p>
        </p:txBody>
      </p:sp>
      <p:sp>
        <p:nvSpPr>
          <p:cNvPr id="375" name="Google Shape;375;p34"/>
          <p:cNvSpPr txBox="1"/>
          <p:nvPr/>
        </p:nvSpPr>
        <p:spPr>
          <a:xfrm>
            <a:off x="6280012" y="5546288"/>
            <a:ext cx="862200" cy="42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2975" lIns="122975" spcFirstLastPara="1" rIns="122975" wrap="square" tIns="1229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IF</a:t>
            </a:r>
            <a:r>
              <a:rPr b="0" i="0" lang="en-US" sz="1200" u="none" cap="none" strike="noStrike">
                <a:latin typeface="Arial"/>
                <a:ea typeface="Arial"/>
                <a:cs typeface="Arial"/>
                <a:sym typeface="Arial"/>
              </a:rPr>
              <a:t>#1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34"/>
          <p:cNvSpPr txBox="1"/>
          <p:nvPr/>
        </p:nvSpPr>
        <p:spPr>
          <a:xfrm>
            <a:off x="6279991" y="6014227"/>
            <a:ext cx="862200" cy="42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2975" lIns="122975" spcFirstLastPara="1" rIns="122975" wrap="square" tIns="1229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IF</a:t>
            </a:r>
            <a:r>
              <a:rPr b="0" i="0" lang="en-US" sz="1200" u="none" cap="none" strike="noStrike">
                <a:latin typeface="Arial"/>
                <a:ea typeface="Arial"/>
                <a:cs typeface="Arial"/>
                <a:sym typeface="Arial"/>
              </a:rPr>
              <a:t>#2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34"/>
          <p:cNvSpPr/>
          <p:nvPr/>
        </p:nvSpPr>
        <p:spPr>
          <a:xfrm>
            <a:off x="6176362" y="2598582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HULFT</a:t>
            </a:r>
            <a:endParaRPr sz="1200"/>
          </a:p>
        </p:txBody>
      </p:sp>
      <p:sp>
        <p:nvSpPr>
          <p:cNvPr id="378" name="Google Shape;378;p34"/>
          <p:cNvSpPr/>
          <p:nvPr/>
        </p:nvSpPr>
        <p:spPr>
          <a:xfrm>
            <a:off x="6140928" y="3076476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ESB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4"/>
          <p:cNvSpPr/>
          <p:nvPr/>
        </p:nvSpPr>
        <p:spPr>
          <a:xfrm>
            <a:off x="4028776" y="4827026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ESBAgent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4"/>
          <p:cNvSpPr/>
          <p:nvPr/>
        </p:nvSpPr>
        <p:spPr>
          <a:xfrm>
            <a:off x="2108934" y="2090307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Wildfly</a:t>
            </a:r>
            <a:endParaRPr sz="1200"/>
          </a:p>
        </p:txBody>
      </p:sp>
      <p:sp>
        <p:nvSpPr>
          <p:cNvPr id="381" name="Google Shape;381;p34"/>
          <p:cNvSpPr/>
          <p:nvPr/>
        </p:nvSpPr>
        <p:spPr>
          <a:xfrm>
            <a:off x="2108914" y="2565426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ngix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4"/>
          <p:cNvSpPr/>
          <p:nvPr/>
        </p:nvSpPr>
        <p:spPr>
          <a:xfrm>
            <a:off x="2108925" y="3010576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000"/>
              <a:t>JasperReport</a:t>
            </a:r>
            <a:endParaRPr b="0" i="0" sz="1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34"/>
          <p:cNvSpPr/>
          <p:nvPr/>
        </p:nvSpPr>
        <p:spPr>
          <a:xfrm>
            <a:off x="2108925" y="3924976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OpenJDK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34"/>
          <p:cNvSpPr/>
          <p:nvPr/>
        </p:nvSpPr>
        <p:spPr>
          <a:xfrm>
            <a:off x="2108925" y="3467776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JDBC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34"/>
          <p:cNvSpPr/>
          <p:nvPr/>
        </p:nvSpPr>
        <p:spPr>
          <a:xfrm>
            <a:off x="2108925" y="4777994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vsftpd</a:t>
            </a:r>
            <a:endParaRPr sz="1200"/>
          </a:p>
        </p:txBody>
      </p:sp>
      <p:sp>
        <p:nvSpPr>
          <p:cNvPr id="386" name="Google Shape;386;p34"/>
          <p:cNvSpPr/>
          <p:nvPr/>
        </p:nvSpPr>
        <p:spPr>
          <a:xfrm>
            <a:off x="4048571" y="2547507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Pro*C</a:t>
            </a:r>
            <a:endParaRPr sz="1200"/>
          </a:p>
        </p:txBody>
      </p:sp>
      <p:sp>
        <p:nvSpPr>
          <p:cNvPr id="387" name="Google Shape;387;p34"/>
          <p:cNvSpPr/>
          <p:nvPr/>
        </p:nvSpPr>
        <p:spPr>
          <a:xfrm>
            <a:off x="4048571" y="3004707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Talend</a:t>
            </a:r>
            <a:endParaRPr sz="1200"/>
          </a:p>
        </p:txBody>
      </p:sp>
      <p:sp>
        <p:nvSpPr>
          <p:cNvPr id="388" name="Google Shape;388;p34"/>
          <p:cNvSpPr/>
          <p:nvPr/>
        </p:nvSpPr>
        <p:spPr>
          <a:xfrm>
            <a:off x="4048571" y="3461907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ODBC</a:t>
            </a:r>
            <a:endParaRPr sz="1200"/>
          </a:p>
        </p:txBody>
      </p:sp>
      <p:sp>
        <p:nvSpPr>
          <p:cNvPr id="389" name="Google Shape;389;p34"/>
          <p:cNvSpPr/>
          <p:nvPr/>
        </p:nvSpPr>
        <p:spPr>
          <a:xfrm>
            <a:off x="4013925" y="3939794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Oracle</a:t>
            </a:r>
            <a:endParaRPr sz="12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Client</a:t>
            </a:r>
            <a:endParaRPr sz="1200"/>
          </a:p>
        </p:txBody>
      </p:sp>
      <p:sp>
        <p:nvSpPr>
          <p:cNvPr id="390" name="Google Shape;390;p34"/>
          <p:cNvSpPr/>
          <p:nvPr/>
        </p:nvSpPr>
        <p:spPr>
          <a:xfrm>
            <a:off x="4013925" y="4396994"/>
            <a:ext cx="1053000" cy="3360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61475" lIns="122975" spcFirstLastPara="1" rIns="122975" wrap="square" tIns="61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/>
              <a:t>vsftpd</a:t>
            </a:r>
            <a:endParaRPr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5"/>
          <p:cNvSpPr txBox="1"/>
          <p:nvPr/>
        </p:nvSpPr>
        <p:spPr>
          <a:xfrm>
            <a:off x="349510" y="688000"/>
            <a:ext cx="8865000" cy="3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rgbClr val="000000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　　</a:t>
            </a:r>
            <a:endParaRPr sz="1600">
              <a:solidFill>
                <a:schemeClr val="dk1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Meiryo"/>
              <a:ea typeface="Meiryo"/>
              <a:cs typeface="Meiryo"/>
              <a:sym typeface="Meiry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graphicFrame>
        <p:nvGraphicFramePr>
          <p:cNvPr id="397" name="Google Shape;397;p35"/>
          <p:cNvGraphicFramePr/>
          <p:nvPr/>
        </p:nvGraphicFramePr>
        <p:xfrm>
          <a:off x="421343" y="104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{E0B16866-298A-47C4-872B-9171F9A5233D}</a:tableStyleId>
              </a:tblPr>
              <a:tblGrid>
                <a:gridCol w="917125"/>
                <a:gridCol w="1968550"/>
                <a:gridCol w="1339725"/>
                <a:gridCol w="806650"/>
                <a:gridCol w="1259000"/>
                <a:gridCol w="507050"/>
                <a:gridCol w="557725"/>
                <a:gridCol w="818975"/>
                <a:gridCol w="818975"/>
              </a:tblGrid>
              <a:tr h="553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サーバ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ホスト名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IPアドレス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（R-IP）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構成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OS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CPU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コア数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メモリ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インスタンス数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場所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</a:tr>
              <a:tr h="656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バッチ</a:t>
                      </a:r>
                      <a:endParaRPr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sspa00783</a:t>
                      </a: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（VIP）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sspv00796</a:t>
                      </a: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	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sspv00797	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10.19.56.4(VIP)</a:t>
                      </a:r>
                      <a:endParaRPr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10.19.57.182</a:t>
                      </a:r>
                      <a:endParaRPr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10.19.57.183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クラスタ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RHEL 6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2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新砂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6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WEB/AP</a:t>
                      </a:r>
                      <a:endParaRPr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sspv00794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sspv00795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10.19.57.180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10.19.57.181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N+1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CentOS 6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2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新砂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DB</a:t>
                      </a:r>
                      <a:endParaRPr sz="13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is86p02</a:t>
                      </a:r>
                      <a:endParaRPr sz="13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rgbClr val="000000"/>
                          </a:solidFill>
                        </a:rPr>
                        <a:t>is82p_brpkg01a</a:t>
                      </a:r>
                      <a:endParaRPr sz="1300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rgbClr val="000000"/>
                          </a:solidFill>
                        </a:rPr>
                        <a:t>is85p_dtpkg01a</a:t>
                      </a:r>
                      <a:endParaRPr sz="1300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rgbClr val="000000"/>
                          </a:solidFill>
                        </a:rPr>
                        <a:t>is85p_stpkg01a </a:t>
                      </a:r>
                      <a:endParaRPr sz="1300">
                        <a:solidFill>
                          <a:srgbClr val="000000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HA</a:t>
                      </a:r>
                      <a:endParaRPr sz="13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HP-UX</a:t>
                      </a:r>
                      <a:endParaRPr sz="13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16</a:t>
                      </a:r>
                      <a:endParaRPr sz="13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(2p4c)</a:t>
                      </a:r>
                      <a:endParaRPr sz="13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rgbClr val="000000"/>
                          </a:solidFill>
                        </a:rPr>
                        <a:t>32</a:t>
                      </a:r>
                      <a:endParaRPr sz="13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3</a:t>
                      </a:r>
                      <a:endParaRPr sz="13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rgbClr val="000000"/>
                          </a:solidFill>
                        </a:rPr>
                        <a:t>新砂</a:t>
                      </a:r>
                      <a:endParaRPr sz="13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98" name="Google Shape;398;p35"/>
          <p:cNvSpPr txBox="1"/>
          <p:nvPr>
            <p:ph type="title"/>
          </p:nvPr>
        </p:nvSpPr>
        <p:spPr>
          <a:xfrm>
            <a:off x="421350" y="203200"/>
            <a:ext cx="81879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325" lIns="106625" spcFirstLastPara="1" rIns="106625" wrap="square" tIns="53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 PLUS 1p"/>
                <a:ea typeface="M PLUS 1p"/>
                <a:cs typeface="M PLUS 1p"/>
                <a:sym typeface="M PLUS 1p"/>
              </a:rPr>
              <a:t>サーバ一覧（商用）</a:t>
            </a:r>
            <a:endParaRPr sz="1900"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6"/>
          <p:cNvSpPr txBox="1"/>
          <p:nvPr/>
        </p:nvSpPr>
        <p:spPr>
          <a:xfrm>
            <a:off x="349510" y="688000"/>
            <a:ext cx="8865000" cy="3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i="0" sz="1600" u="none" cap="none" strike="noStrike">
              <a:solidFill>
                <a:srgbClr val="000000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　　</a:t>
            </a:r>
            <a:endParaRPr sz="1600">
              <a:solidFill>
                <a:schemeClr val="dk1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Meiryo"/>
              <a:ea typeface="Meiryo"/>
              <a:cs typeface="Meiryo"/>
              <a:sym typeface="Meiry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graphicFrame>
        <p:nvGraphicFramePr>
          <p:cNvPr id="405" name="Google Shape;405;p36"/>
          <p:cNvGraphicFramePr/>
          <p:nvPr/>
        </p:nvGraphicFramePr>
        <p:xfrm>
          <a:off x="421343" y="89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{E0B16866-298A-47C4-872B-9171F9A5233D}</a:tableStyleId>
              </a:tblPr>
              <a:tblGrid>
                <a:gridCol w="1440625"/>
                <a:gridCol w="1457450"/>
                <a:gridCol w="1624150"/>
                <a:gridCol w="631025"/>
                <a:gridCol w="1083575"/>
                <a:gridCol w="641550"/>
                <a:gridCol w="637325"/>
                <a:gridCol w="765300"/>
                <a:gridCol w="918450"/>
              </a:tblGrid>
              <a:tr h="353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サーバ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ホスト名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IPアドレス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（R-IP）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構成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OS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CPU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コア数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メモリ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インス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タンス数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場所</a:t>
                      </a:r>
                      <a:endParaRPr b="1" sz="1300"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開発】WEB/AP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ssdv01441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ssdv01442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	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10.157.83.138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10.157.83.139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RHEL 6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四ツ橋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開発】バッチ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ssdv01443	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10.157.83.140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CentOS 6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四ツ橋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開発】DB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is85d01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10.234.41.1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HP-UX 11i v3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四ツ橋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検証】WEB/AP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ssdv01444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ssdv01445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10.157.83.141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10.157.83.142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CentOS 6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四ツ橋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検証】バッチ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ssda01448(VIP) 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ssdv01446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ssdv01447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(VIP)10.157.80.13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10.157.83.143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10.157.83.144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RHEL 6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四ツ橋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検証】DB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is86d31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10.234.44.3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HP-UX 11i v3</a:t>
                      </a:r>
                      <a:endParaRPr sz="1300"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ー</a:t>
                      </a:r>
                      <a:endParaRPr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M PLUS 1p"/>
                          <a:ea typeface="M PLUS 1p"/>
                          <a:cs typeface="M PLUS 1p"/>
                          <a:sym typeface="M PLUS 1p"/>
                        </a:rPr>
                        <a:t>四ツ橋</a:t>
                      </a:r>
                      <a:endParaRPr>
                        <a:solidFill>
                          <a:schemeClr val="dk1"/>
                        </a:solidFill>
                        <a:latin typeface="M PLUS 1p"/>
                        <a:ea typeface="M PLUS 1p"/>
                        <a:cs typeface="M PLUS 1p"/>
                        <a:sym typeface="M PLUS 1p"/>
                      </a:endParaRPr>
                    </a:p>
                  </a:txBody>
                  <a:tcPr marT="25400" marB="25400" marR="30950" marL="309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06" name="Google Shape;406;p36"/>
          <p:cNvSpPr txBox="1"/>
          <p:nvPr>
            <p:ph type="title"/>
          </p:nvPr>
        </p:nvSpPr>
        <p:spPr>
          <a:xfrm>
            <a:off x="421350" y="203200"/>
            <a:ext cx="81879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325" lIns="106625" spcFirstLastPara="1" rIns="106625" wrap="square" tIns="53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 PLUS 1p"/>
                <a:ea typeface="M PLUS 1p"/>
                <a:cs typeface="M PLUS 1p"/>
                <a:sym typeface="M PLUS 1p"/>
              </a:rPr>
              <a:t>サーバ一覧（開発／検証）</a:t>
            </a:r>
            <a:endParaRPr sz="1900"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7"/>
          <p:cNvSpPr/>
          <p:nvPr/>
        </p:nvSpPr>
        <p:spPr>
          <a:xfrm>
            <a:off x="305392" y="2284733"/>
            <a:ext cx="90504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6．システム関連図</a:t>
            </a:r>
            <a:endParaRPr sz="2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8"/>
          <p:cNvSpPr txBox="1"/>
          <p:nvPr>
            <p:ph type="title"/>
          </p:nvPr>
        </p:nvSpPr>
        <p:spPr>
          <a:xfrm>
            <a:off x="361502" y="69885"/>
            <a:ext cx="93354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2500" lIns="85000" spcFirstLastPara="1" rIns="85000" wrap="square" tIns="42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 PLUS 1p"/>
                <a:ea typeface="M PLUS 1p"/>
                <a:cs typeface="M PLUS 1p"/>
                <a:sym typeface="M PLUS 1p"/>
              </a:rPr>
              <a:t>システム関連図</a:t>
            </a:r>
            <a:r>
              <a:rPr lang="en-US" sz="1900">
                <a:latin typeface="M PLUS 1p"/>
                <a:ea typeface="M PLUS 1p"/>
                <a:cs typeface="M PLUS 1p"/>
                <a:sym typeface="M PLUS 1p"/>
              </a:rPr>
              <a:t>（固定音声サービス）</a:t>
            </a:r>
            <a:endParaRPr sz="1900"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417" name="Google Shape;417;p38"/>
          <p:cNvSpPr txBox="1"/>
          <p:nvPr/>
        </p:nvSpPr>
        <p:spPr>
          <a:xfrm>
            <a:off x="6089650" y="6016625"/>
            <a:ext cx="2735400" cy="576300"/>
          </a:xfrm>
          <a:prstGeom prst="rect">
            <a:avLst/>
          </a:prstGeom>
          <a:gradFill>
            <a:gsLst>
              <a:gs pos="0">
                <a:srgbClr val="BBE0E3"/>
              </a:gs>
              <a:gs pos="50000">
                <a:srgbClr val="FFFFFF"/>
              </a:gs>
              <a:gs pos="100000">
                <a:srgbClr val="BBE0E3"/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b="1" i="0" lang="en-US" sz="12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凡例</a:t>
            </a:r>
            <a:endParaRPr/>
          </a:p>
        </p:txBody>
      </p:sp>
      <p:sp>
        <p:nvSpPr>
          <p:cNvPr id="418" name="Google Shape;418;p38"/>
          <p:cNvSpPr txBox="1"/>
          <p:nvPr/>
        </p:nvSpPr>
        <p:spPr>
          <a:xfrm>
            <a:off x="2127250" y="1984375"/>
            <a:ext cx="6769200" cy="2952900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ahoma"/>
              <a:buNone/>
            </a:pPr>
            <a:r>
              <a:rPr b="1" i="0" lang="en-US" sz="16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CC&amp;B領域</a:t>
            </a:r>
            <a:endParaRPr/>
          </a:p>
        </p:txBody>
      </p:sp>
      <p:sp>
        <p:nvSpPr>
          <p:cNvPr id="419" name="Google Shape;419;p38"/>
          <p:cNvSpPr txBox="1"/>
          <p:nvPr/>
        </p:nvSpPr>
        <p:spPr>
          <a:xfrm>
            <a:off x="2917825" y="1624012"/>
            <a:ext cx="865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b="0" i="0" lang="en-US" sz="12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印刷情報</a:t>
            </a:r>
            <a:endParaRPr/>
          </a:p>
        </p:txBody>
      </p:sp>
      <p:sp>
        <p:nvSpPr>
          <p:cNvPr id="420" name="Google Shape;420;p38"/>
          <p:cNvSpPr txBox="1"/>
          <p:nvPr/>
        </p:nvSpPr>
        <p:spPr>
          <a:xfrm>
            <a:off x="6880225" y="1624012"/>
            <a:ext cx="865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b="0" i="0" lang="en-US" sz="12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決済情報</a:t>
            </a:r>
            <a:endParaRPr/>
          </a:p>
        </p:txBody>
      </p:sp>
      <p:sp>
        <p:nvSpPr>
          <p:cNvPr id="421" name="Google Shape;421;p38"/>
          <p:cNvSpPr txBox="1"/>
          <p:nvPr/>
        </p:nvSpPr>
        <p:spPr>
          <a:xfrm>
            <a:off x="7961312" y="1481137"/>
            <a:ext cx="86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b="0" i="0" lang="en-US" sz="12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回答情報</a:t>
            </a:r>
            <a:endParaRPr b="0" i="0" sz="1200" u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b="0" i="0" lang="en-US" sz="12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入金情報</a:t>
            </a:r>
            <a:endParaRPr/>
          </a:p>
        </p:txBody>
      </p:sp>
      <p:sp>
        <p:nvSpPr>
          <p:cNvPr id="422" name="Google Shape;422;p38"/>
          <p:cNvSpPr/>
          <p:nvPr/>
        </p:nvSpPr>
        <p:spPr>
          <a:xfrm>
            <a:off x="3494087" y="3138487"/>
            <a:ext cx="3744900" cy="14382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PJ9業務</a:t>
            </a:r>
            <a:endParaRPr/>
          </a:p>
        </p:txBody>
      </p:sp>
      <p:sp>
        <p:nvSpPr>
          <p:cNvPr id="423" name="Google Shape;423;p38"/>
          <p:cNvSpPr/>
          <p:nvPr/>
        </p:nvSpPr>
        <p:spPr>
          <a:xfrm>
            <a:off x="3640137" y="3568700"/>
            <a:ext cx="1008000" cy="863700"/>
          </a:xfrm>
          <a:prstGeom prst="roundRect">
            <a:avLst>
              <a:gd fmla="val 16667" name="adj"/>
            </a:avLst>
          </a:prstGeom>
          <a:solidFill>
            <a:srgbClr val="66FF66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BS</a:t>
            </a: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T</a:t>
            </a:r>
            <a:endParaRPr/>
          </a:p>
        </p:txBody>
      </p:sp>
      <p:sp>
        <p:nvSpPr>
          <p:cNvPr id="424" name="Google Shape;424;p38"/>
          <p:cNvSpPr/>
          <p:nvPr/>
        </p:nvSpPr>
        <p:spPr>
          <a:xfrm>
            <a:off x="6088062" y="3570287"/>
            <a:ext cx="1008000" cy="861900"/>
          </a:xfrm>
          <a:prstGeom prst="roundRect">
            <a:avLst>
              <a:gd fmla="val 16667" name="adj"/>
            </a:avLst>
          </a:prstGeom>
          <a:solidFill>
            <a:srgbClr val="FF99CC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D</a:t>
            </a: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ST</a:t>
            </a:r>
            <a:endParaRPr/>
          </a:p>
        </p:txBody>
      </p:sp>
      <p:sp>
        <p:nvSpPr>
          <p:cNvPr id="425" name="Google Shape;425;p38"/>
          <p:cNvSpPr/>
          <p:nvPr/>
        </p:nvSpPr>
        <p:spPr>
          <a:xfrm>
            <a:off x="2414587" y="2200275"/>
            <a:ext cx="1008000" cy="4335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IVT</a:t>
            </a:r>
            <a:endParaRPr/>
          </a:p>
        </p:txBody>
      </p:sp>
      <p:sp>
        <p:nvSpPr>
          <p:cNvPr id="426" name="Google Shape;426;p38"/>
          <p:cNvSpPr/>
          <p:nvPr/>
        </p:nvSpPr>
        <p:spPr>
          <a:xfrm>
            <a:off x="3638550" y="2201862"/>
            <a:ext cx="1008000" cy="4335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BMT</a:t>
            </a:r>
            <a:endParaRPr/>
          </a:p>
        </p:txBody>
      </p:sp>
      <p:sp>
        <p:nvSpPr>
          <p:cNvPr id="427" name="Google Shape;427;p38"/>
          <p:cNvSpPr/>
          <p:nvPr/>
        </p:nvSpPr>
        <p:spPr>
          <a:xfrm>
            <a:off x="4862512" y="2201862"/>
            <a:ext cx="1008000" cy="4335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ＩＣＯＳ</a:t>
            </a:r>
            <a:endParaRPr/>
          </a:p>
        </p:txBody>
      </p:sp>
      <p:sp>
        <p:nvSpPr>
          <p:cNvPr id="428" name="Google Shape;428;p38"/>
          <p:cNvSpPr/>
          <p:nvPr/>
        </p:nvSpPr>
        <p:spPr>
          <a:xfrm>
            <a:off x="6088062" y="2201862"/>
            <a:ext cx="1008000" cy="4335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RTT</a:t>
            </a:r>
            <a:endParaRPr/>
          </a:p>
        </p:txBody>
      </p:sp>
      <p:sp>
        <p:nvSpPr>
          <p:cNvPr id="429" name="Google Shape;429;p38"/>
          <p:cNvSpPr/>
          <p:nvPr/>
        </p:nvSpPr>
        <p:spPr>
          <a:xfrm>
            <a:off x="7313612" y="2201862"/>
            <a:ext cx="1008000" cy="4335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PAT</a:t>
            </a:r>
            <a:endParaRPr/>
          </a:p>
        </p:txBody>
      </p:sp>
      <p:sp>
        <p:nvSpPr>
          <p:cNvPr id="430" name="Google Shape;430;p38"/>
          <p:cNvSpPr/>
          <p:nvPr/>
        </p:nvSpPr>
        <p:spPr>
          <a:xfrm>
            <a:off x="4864100" y="3568700"/>
            <a:ext cx="1008000" cy="863700"/>
          </a:xfrm>
          <a:prstGeom prst="roundRect">
            <a:avLst>
              <a:gd fmla="val 16667" name="adj"/>
            </a:avLst>
          </a:prstGeom>
          <a:solidFill>
            <a:srgbClr val="66FF66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BO</a:t>
            </a: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T</a:t>
            </a:r>
            <a:endParaRPr/>
          </a:p>
        </p:txBody>
      </p:sp>
      <p:sp>
        <p:nvSpPr>
          <p:cNvPr id="431" name="Google Shape;431;p38"/>
          <p:cNvSpPr/>
          <p:nvPr/>
        </p:nvSpPr>
        <p:spPr>
          <a:xfrm>
            <a:off x="7745412" y="3351212"/>
            <a:ext cx="1008000" cy="4302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加入者</a:t>
            </a:r>
            <a:endParaRPr/>
          </a:p>
        </p:txBody>
      </p:sp>
      <p:sp>
        <p:nvSpPr>
          <p:cNvPr id="432" name="Google Shape;432;p38"/>
          <p:cNvSpPr/>
          <p:nvPr/>
        </p:nvSpPr>
        <p:spPr>
          <a:xfrm>
            <a:off x="614362" y="3354387"/>
            <a:ext cx="1008000" cy="4335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統合履歴</a:t>
            </a:r>
            <a:endParaRPr/>
          </a:p>
        </p:txBody>
      </p:sp>
      <p:sp>
        <p:nvSpPr>
          <p:cNvPr id="433" name="Google Shape;433;p38"/>
          <p:cNvSpPr/>
          <p:nvPr/>
        </p:nvSpPr>
        <p:spPr>
          <a:xfrm>
            <a:off x="614362" y="2779712"/>
            <a:ext cx="1008000" cy="4335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帳票</a:t>
            </a:r>
            <a:endParaRPr b="1" i="0" sz="1400" u="none">
              <a:solidFill>
                <a:srgbClr val="FFFFFF"/>
              </a:solidFill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サーバ</a:t>
            </a:r>
            <a:endParaRPr/>
          </a:p>
        </p:txBody>
      </p:sp>
      <p:sp>
        <p:nvSpPr>
          <p:cNvPr id="434" name="Google Shape;434;p38"/>
          <p:cNvSpPr/>
          <p:nvPr/>
        </p:nvSpPr>
        <p:spPr>
          <a:xfrm>
            <a:off x="614362" y="4505325"/>
            <a:ext cx="1008000" cy="4317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SAP</a:t>
            </a:r>
            <a:endParaRPr/>
          </a:p>
        </p:txBody>
      </p:sp>
      <p:sp>
        <p:nvSpPr>
          <p:cNvPr id="435" name="Google Shape;435;p38"/>
          <p:cNvSpPr/>
          <p:nvPr/>
        </p:nvSpPr>
        <p:spPr>
          <a:xfrm>
            <a:off x="2414587" y="906462"/>
            <a:ext cx="1008000" cy="576300"/>
          </a:xfrm>
          <a:prstGeom prst="roundRect">
            <a:avLst>
              <a:gd fmla="val 16667" name="adj"/>
            </a:avLst>
          </a:prstGeom>
          <a:solidFill>
            <a:srgbClr val="9966FF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印刷会社</a:t>
            </a:r>
            <a:endParaRPr/>
          </a:p>
        </p:txBody>
      </p:sp>
      <p:sp>
        <p:nvSpPr>
          <p:cNvPr id="436" name="Google Shape;436;p38"/>
          <p:cNvSpPr/>
          <p:nvPr/>
        </p:nvSpPr>
        <p:spPr>
          <a:xfrm>
            <a:off x="6737350" y="688975"/>
            <a:ext cx="2159100" cy="792300"/>
          </a:xfrm>
          <a:prstGeom prst="roundRect">
            <a:avLst>
              <a:gd fmla="val 16667" name="adj"/>
            </a:avLst>
          </a:prstGeom>
          <a:solidFill>
            <a:srgbClr val="9966FF"/>
          </a:solidFill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金融機関</a:t>
            </a:r>
            <a:endParaRPr/>
          </a:p>
        </p:txBody>
      </p:sp>
      <p:sp>
        <p:nvSpPr>
          <p:cNvPr id="437" name="Google Shape;437;p38"/>
          <p:cNvSpPr/>
          <p:nvPr/>
        </p:nvSpPr>
        <p:spPr>
          <a:xfrm>
            <a:off x="7889875" y="1049337"/>
            <a:ext cx="935100" cy="360300"/>
          </a:xfrm>
          <a:prstGeom prst="roundRect">
            <a:avLst>
              <a:gd fmla="val 16667" name="adj"/>
            </a:avLst>
          </a:prstGeom>
          <a:solidFill>
            <a:srgbClr val="CC99FF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S PGothic"/>
              <a:buNone/>
            </a:pPr>
            <a:r>
              <a:rPr b="1" i="0" lang="en-US" sz="12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カード会社</a:t>
            </a:r>
            <a:endParaRPr/>
          </a:p>
        </p:txBody>
      </p:sp>
      <p:sp>
        <p:nvSpPr>
          <p:cNvPr id="438" name="Google Shape;438;p38"/>
          <p:cNvSpPr/>
          <p:nvPr/>
        </p:nvSpPr>
        <p:spPr>
          <a:xfrm>
            <a:off x="6808787" y="1049337"/>
            <a:ext cx="936600" cy="360300"/>
          </a:xfrm>
          <a:prstGeom prst="roundRect">
            <a:avLst>
              <a:gd fmla="val 16667" name="adj"/>
            </a:avLst>
          </a:prstGeom>
          <a:solidFill>
            <a:srgbClr val="CC99FF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S PGothic"/>
              <a:buNone/>
            </a:pPr>
            <a:r>
              <a:rPr b="1" i="0" lang="en-US" sz="12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銀行</a:t>
            </a:r>
            <a:endParaRPr/>
          </a:p>
        </p:txBody>
      </p:sp>
      <p:cxnSp>
        <p:nvCxnSpPr>
          <p:cNvPr id="439" name="Google Shape;439;p38"/>
          <p:cNvCxnSpPr/>
          <p:nvPr/>
        </p:nvCxnSpPr>
        <p:spPr>
          <a:xfrm rot="10800000">
            <a:off x="2917825" y="1481174"/>
            <a:ext cx="0" cy="719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440" name="Google Shape;440;p38"/>
          <p:cNvCxnSpPr/>
          <p:nvPr/>
        </p:nvCxnSpPr>
        <p:spPr>
          <a:xfrm rot="10800000">
            <a:off x="7672387" y="1481174"/>
            <a:ext cx="0" cy="719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441" name="Google Shape;441;p38"/>
          <p:cNvCxnSpPr/>
          <p:nvPr/>
        </p:nvCxnSpPr>
        <p:spPr>
          <a:xfrm rot="10800000">
            <a:off x="7961312" y="1481174"/>
            <a:ext cx="0" cy="719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med" w="med" type="triangle"/>
            <a:tailEnd len="med" w="med" type="none"/>
          </a:ln>
        </p:spPr>
      </p:cxnSp>
      <p:cxnSp>
        <p:nvCxnSpPr>
          <p:cNvPr id="442" name="Google Shape;442;p38"/>
          <p:cNvCxnSpPr/>
          <p:nvPr/>
        </p:nvCxnSpPr>
        <p:spPr>
          <a:xfrm rot="10800000">
            <a:off x="2917912" y="2633624"/>
            <a:ext cx="649200" cy="576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cxnSp>
        <p:nvCxnSpPr>
          <p:cNvPr id="443" name="Google Shape;443;p38"/>
          <p:cNvCxnSpPr/>
          <p:nvPr/>
        </p:nvCxnSpPr>
        <p:spPr>
          <a:xfrm rot="10800000">
            <a:off x="4143375" y="2633587"/>
            <a:ext cx="0" cy="504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cxnSp>
        <p:nvCxnSpPr>
          <p:cNvPr id="444" name="Google Shape;444;p38"/>
          <p:cNvCxnSpPr/>
          <p:nvPr/>
        </p:nvCxnSpPr>
        <p:spPr>
          <a:xfrm rot="10800000">
            <a:off x="6591300" y="2633587"/>
            <a:ext cx="0" cy="504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triangle"/>
            <a:tailEnd len="med" w="med" type="none"/>
          </a:ln>
        </p:spPr>
      </p:cxnSp>
      <p:cxnSp>
        <p:nvCxnSpPr>
          <p:cNvPr id="445" name="Google Shape;445;p38"/>
          <p:cNvCxnSpPr/>
          <p:nvPr/>
        </p:nvCxnSpPr>
        <p:spPr>
          <a:xfrm flipH="1" rot="10800000">
            <a:off x="7167562" y="2633624"/>
            <a:ext cx="647700" cy="576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cxnSp>
        <p:nvCxnSpPr>
          <p:cNvPr id="446" name="Google Shape;446;p38"/>
          <p:cNvCxnSpPr/>
          <p:nvPr/>
        </p:nvCxnSpPr>
        <p:spPr>
          <a:xfrm flipH="1" rot="10800000">
            <a:off x="1624012" y="4000625"/>
            <a:ext cx="2016000" cy="720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triangle"/>
            <a:tailEnd len="med" w="med" type="none"/>
          </a:ln>
        </p:spPr>
      </p:cxnSp>
      <p:cxnSp>
        <p:nvCxnSpPr>
          <p:cNvPr id="447" name="Google Shape;447;p38"/>
          <p:cNvCxnSpPr/>
          <p:nvPr/>
        </p:nvCxnSpPr>
        <p:spPr>
          <a:xfrm rot="10800000">
            <a:off x="1622487" y="2994025"/>
            <a:ext cx="2841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448" name="Google Shape;448;p38"/>
          <p:cNvSpPr txBox="1"/>
          <p:nvPr/>
        </p:nvSpPr>
        <p:spPr>
          <a:xfrm>
            <a:off x="2559050" y="4302125"/>
            <a:ext cx="865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b="0" i="0" lang="en-US" sz="12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会計情報</a:t>
            </a:r>
            <a:endParaRPr/>
          </a:p>
        </p:txBody>
      </p:sp>
      <p:cxnSp>
        <p:nvCxnSpPr>
          <p:cNvPr id="449" name="Google Shape;449;p38"/>
          <p:cNvCxnSpPr/>
          <p:nvPr/>
        </p:nvCxnSpPr>
        <p:spPr>
          <a:xfrm rot="10800000">
            <a:off x="5367337" y="2633587"/>
            <a:ext cx="0" cy="504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triangle"/>
            <a:tailEnd len="med" w="med" type="none"/>
          </a:ln>
        </p:spPr>
      </p:cxnSp>
      <p:cxnSp>
        <p:nvCxnSpPr>
          <p:cNvPr id="450" name="Google Shape;450;p38"/>
          <p:cNvCxnSpPr/>
          <p:nvPr/>
        </p:nvCxnSpPr>
        <p:spPr>
          <a:xfrm rot="10800000">
            <a:off x="1622487" y="4144962"/>
            <a:ext cx="2841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451" name="Google Shape;451;p38"/>
          <p:cNvCxnSpPr/>
          <p:nvPr/>
        </p:nvCxnSpPr>
        <p:spPr>
          <a:xfrm rot="10800000">
            <a:off x="7240512" y="3568700"/>
            <a:ext cx="5049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452" name="Google Shape;452;p38"/>
          <p:cNvSpPr/>
          <p:nvPr/>
        </p:nvSpPr>
        <p:spPr>
          <a:xfrm>
            <a:off x="614362" y="3930650"/>
            <a:ext cx="1008000" cy="4317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郵送</a:t>
            </a:r>
            <a:endParaRPr/>
          </a:p>
        </p:txBody>
      </p:sp>
      <p:sp>
        <p:nvSpPr>
          <p:cNvPr id="453" name="Google Shape;453;p38"/>
          <p:cNvSpPr/>
          <p:nvPr/>
        </p:nvSpPr>
        <p:spPr>
          <a:xfrm>
            <a:off x="4071937" y="5440362"/>
            <a:ext cx="1008000" cy="4317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SUMMIT</a:t>
            </a:r>
            <a:endParaRPr/>
          </a:p>
        </p:txBody>
      </p:sp>
      <p:cxnSp>
        <p:nvCxnSpPr>
          <p:cNvPr id="454" name="Google Shape;454;p38"/>
          <p:cNvCxnSpPr/>
          <p:nvPr/>
        </p:nvCxnSpPr>
        <p:spPr>
          <a:xfrm>
            <a:off x="1624012" y="3568700"/>
            <a:ext cx="18717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triangle"/>
            <a:tailEnd len="med" w="med" type="none"/>
          </a:ln>
        </p:spPr>
      </p:cxnSp>
      <p:cxnSp>
        <p:nvCxnSpPr>
          <p:cNvPr id="455" name="Google Shape;455;p38"/>
          <p:cNvCxnSpPr/>
          <p:nvPr/>
        </p:nvCxnSpPr>
        <p:spPr>
          <a:xfrm>
            <a:off x="4576762" y="4576762"/>
            <a:ext cx="0" cy="863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triangle"/>
            <a:tailEnd len="med" w="med" type="none"/>
          </a:ln>
        </p:spPr>
      </p:cxnSp>
      <p:cxnSp>
        <p:nvCxnSpPr>
          <p:cNvPr id="456" name="Google Shape;456;p38"/>
          <p:cNvCxnSpPr/>
          <p:nvPr/>
        </p:nvCxnSpPr>
        <p:spPr>
          <a:xfrm flipH="1">
            <a:off x="2271799" y="5154612"/>
            <a:ext cx="1500" cy="285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457" name="Google Shape;457;p38"/>
          <p:cNvCxnSpPr/>
          <p:nvPr/>
        </p:nvCxnSpPr>
        <p:spPr>
          <a:xfrm flipH="1">
            <a:off x="1119262" y="5151437"/>
            <a:ext cx="3457500" cy="1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458" name="Google Shape;458;p38"/>
          <p:cNvCxnSpPr/>
          <p:nvPr/>
        </p:nvCxnSpPr>
        <p:spPr>
          <a:xfrm>
            <a:off x="6664325" y="6234112"/>
            <a:ext cx="504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459" name="Google Shape;459;p38"/>
          <p:cNvSpPr txBox="1"/>
          <p:nvPr/>
        </p:nvSpPr>
        <p:spPr>
          <a:xfrm>
            <a:off x="7169150" y="6089650"/>
            <a:ext cx="1366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黒</a:t>
            </a:r>
            <a:r>
              <a:rPr b="0" i="0" lang="en-US" sz="12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線はSB外部I</a:t>
            </a: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F</a:t>
            </a:r>
            <a:endParaRPr/>
          </a:p>
        </p:txBody>
      </p:sp>
      <p:cxnSp>
        <p:nvCxnSpPr>
          <p:cNvPr id="460" name="Google Shape;460;p38"/>
          <p:cNvCxnSpPr/>
          <p:nvPr/>
        </p:nvCxnSpPr>
        <p:spPr>
          <a:xfrm>
            <a:off x="6665912" y="6450012"/>
            <a:ext cx="5049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461" name="Google Shape;461;p38"/>
          <p:cNvSpPr txBox="1"/>
          <p:nvPr/>
        </p:nvSpPr>
        <p:spPr>
          <a:xfrm>
            <a:off x="7169150" y="6305550"/>
            <a:ext cx="1366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ahoma"/>
              <a:buNone/>
            </a:pPr>
            <a:r>
              <a:rPr lang="en-US" sz="1200">
                <a:latin typeface="Tahoma"/>
                <a:ea typeface="Tahoma"/>
                <a:cs typeface="Tahoma"/>
                <a:sym typeface="Tahoma"/>
              </a:rPr>
              <a:t>赤</a:t>
            </a:r>
            <a:r>
              <a:rPr b="0" i="0" lang="en-US" sz="1200" u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線はSB内部IF</a:t>
            </a:r>
            <a:endParaRPr/>
          </a:p>
        </p:txBody>
      </p:sp>
      <p:cxnSp>
        <p:nvCxnSpPr>
          <p:cNvPr id="462" name="Google Shape;462;p38"/>
          <p:cNvCxnSpPr/>
          <p:nvPr/>
        </p:nvCxnSpPr>
        <p:spPr>
          <a:xfrm>
            <a:off x="1911350" y="2992437"/>
            <a:ext cx="0" cy="1154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463" name="Google Shape;463;p38"/>
          <p:cNvSpPr/>
          <p:nvPr/>
        </p:nvSpPr>
        <p:spPr>
          <a:xfrm>
            <a:off x="1768475" y="5440362"/>
            <a:ext cx="1008000" cy="4317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lang="en-US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MARS</a:t>
            </a:r>
            <a:endParaRPr/>
          </a:p>
        </p:txBody>
      </p:sp>
      <p:cxnSp>
        <p:nvCxnSpPr>
          <p:cNvPr id="464" name="Google Shape;464;p38"/>
          <p:cNvCxnSpPr/>
          <p:nvPr/>
        </p:nvCxnSpPr>
        <p:spPr>
          <a:xfrm flipH="1">
            <a:off x="1119274" y="5153025"/>
            <a:ext cx="1500" cy="285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465" name="Google Shape;465;p38"/>
          <p:cNvSpPr/>
          <p:nvPr/>
        </p:nvSpPr>
        <p:spPr>
          <a:xfrm>
            <a:off x="615950" y="5438775"/>
            <a:ext cx="1008000" cy="431700"/>
          </a:xfrm>
          <a:prstGeom prst="roundRect">
            <a:avLst>
              <a:gd fmla="val 16667" name="adj"/>
            </a:avLst>
          </a:prstGeom>
          <a:solidFill>
            <a:srgbClr val="99CC00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S PGothic"/>
              <a:buNone/>
            </a:pPr>
            <a:r>
              <a:rPr b="1" i="0" lang="en-US" sz="1400" u="none">
                <a:solidFill>
                  <a:srgbClr val="FFFFFF"/>
                </a:solidFill>
                <a:latin typeface="MS PGothic"/>
                <a:ea typeface="MS PGothic"/>
                <a:cs typeface="MS PGothic"/>
                <a:sym typeface="MS PGothic"/>
              </a:rPr>
              <a:t>認証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/>
          <p:nvPr/>
        </p:nvSpPr>
        <p:spPr>
          <a:xfrm>
            <a:off x="381000" y="76225"/>
            <a:ext cx="74199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M PLUS 1p"/>
                <a:ea typeface="M PLUS 1p"/>
                <a:cs typeface="M PLUS 1p"/>
                <a:sym typeface="M PLUS 1p"/>
              </a:rPr>
              <a:t>目次</a:t>
            </a:r>
            <a:endParaRPr sz="2800">
              <a:latin typeface="M PLUS 1p"/>
              <a:ea typeface="M PLUS 1p"/>
              <a:cs typeface="M PLUS 1p"/>
              <a:sym typeface="M PLUS 1p"/>
            </a:endParaRPr>
          </a:p>
        </p:txBody>
      </p:sp>
      <p:graphicFrame>
        <p:nvGraphicFramePr>
          <p:cNvPr id="94" name="Google Shape;94;p21"/>
          <p:cNvGraphicFramePr/>
          <p:nvPr/>
        </p:nvGraphicFramePr>
        <p:xfrm>
          <a:off x="381002" y="77440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{835D7F6F-96A9-4937-839D-253D8F7C4918}</a:tableStyleId>
              </a:tblPr>
              <a:tblGrid>
                <a:gridCol w="520000"/>
                <a:gridCol w="3263725"/>
                <a:gridCol w="5360275"/>
              </a:tblGrid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solidFill>
                            <a:srgbClr val="FFFFFF"/>
                          </a:solidFill>
                        </a:rPr>
                        <a:t>#</a:t>
                      </a:r>
                      <a:endParaRPr b="1" sz="32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 anchor="ctr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solidFill>
                            <a:srgbClr val="FFFFFF"/>
                          </a:solidFill>
                        </a:rPr>
                        <a:t>お題目</a:t>
                      </a:r>
                      <a:endParaRPr b="1" sz="32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 anchor="ctr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200">
                          <a:solidFill>
                            <a:srgbClr val="FFFFFF"/>
                          </a:solidFill>
                        </a:rPr>
                        <a:t>内容</a:t>
                      </a:r>
                      <a:endParaRPr b="1" sz="32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 anchor="ctr">
                    <a:solidFill>
                      <a:srgbClr val="666666"/>
                    </a:solidFill>
                  </a:tcPr>
                </a:tc>
              </a:tr>
              <a:tr h="508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</a:rPr>
                        <a:t>1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 anchor="ctr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rgbClr val="FFFFFF"/>
                          </a:solidFill>
                        </a:rPr>
                        <a:t>改訂履歴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FFFFFF"/>
                          </a:solidFill>
                        </a:rPr>
                        <a:t>資料修正の履歴を記載</a:t>
                      </a:r>
                      <a:endParaRPr b="1" sz="19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solidFill>
                      <a:srgbClr val="0B5394"/>
                    </a:solidFill>
                  </a:tcPr>
                </a:tc>
              </a:tr>
              <a:tr h="508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rgbClr val="FFFFFF"/>
                          </a:solidFill>
                        </a:rPr>
                        <a:t>2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 anchor="ctr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rgbClr val="FFFFFF"/>
                          </a:solidFill>
                        </a:rPr>
                        <a:t>業務概要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FFFFFF"/>
                          </a:solidFill>
                        </a:rPr>
                        <a:t>システム化対象の業務について</a:t>
                      </a:r>
                      <a:endParaRPr b="1" sz="19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solidFill>
                      <a:srgbClr val="0B5394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rgbClr val="FFFFFF"/>
                          </a:solidFill>
                        </a:rPr>
                        <a:t>3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 anchor="ctr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rgbClr val="FFFFFF"/>
                          </a:solidFill>
                        </a:rPr>
                        <a:t>システム概要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FFFFFF"/>
                          </a:solidFill>
                        </a:rPr>
                        <a:t>どんな役割か端的に</a:t>
                      </a:r>
                      <a:endParaRPr b="1" sz="19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solidFill>
                      <a:srgbClr val="0B5394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rgbClr val="FFFFFF"/>
                          </a:solidFill>
                        </a:rPr>
                        <a:t>4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rgbClr val="FFFFFF"/>
                          </a:solidFill>
                        </a:rPr>
                        <a:t>機能概要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FFFFFF"/>
                          </a:solidFill>
                        </a:rPr>
                        <a:t>各機能要件の概要</a:t>
                      </a:r>
                      <a:endParaRPr b="1" sz="19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0B5394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</a:rPr>
                        <a:t>5</a:t>
                      </a:r>
                      <a:endParaRPr b="1" sz="2400">
                        <a:solidFill>
                          <a:schemeClr val="lt1"/>
                        </a:solidFill>
                      </a:endParaRPr>
                    </a:p>
                  </a:txBody>
                  <a:tcPr marT="121900" marB="121900" marR="99050" marL="99050" anchor="ctr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rgbClr val="FFFFFF"/>
                          </a:solidFill>
                        </a:rPr>
                        <a:t>システム構成図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FFFFFF"/>
                          </a:solidFill>
                        </a:rPr>
                        <a:t>サーバー構成・MWの構成</a:t>
                      </a:r>
                      <a:endParaRPr b="1" sz="19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solidFill>
                      <a:srgbClr val="0B5394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</a:rPr>
                        <a:t>6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 anchor="ctr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rgbClr val="FFFFFF"/>
                          </a:solidFill>
                        </a:rPr>
                        <a:t>システム関連図</a:t>
                      </a:r>
                      <a:endParaRPr b="1" sz="24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FFFFFF"/>
                          </a:solidFill>
                        </a:rPr>
                        <a:t>※データフロー・鳥瞰図も同義</a:t>
                      </a:r>
                      <a:endParaRPr b="1" sz="19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FFFFFF"/>
                          </a:solidFill>
                        </a:rPr>
                        <a:t>周辺システムとの関連性</a:t>
                      </a:r>
                      <a:endParaRPr b="1" sz="1900">
                        <a:solidFill>
                          <a:srgbClr val="FFFFFF"/>
                        </a:solidFill>
                      </a:endParaRPr>
                    </a:p>
                  </a:txBody>
                  <a:tcPr marT="121900" marB="121900" marR="99050" marL="99050">
                    <a:solidFill>
                      <a:srgbClr val="0B539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9"/>
          <p:cNvSpPr txBox="1"/>
          <p:nvPr>
            <p:ph idx="12" type="sldNum"/>
          </p:nvPr>
        </p:nvSpPr>
        <p:spPr>
          <a:xfrm>
            <a:off x="7718425" y="6567489"/>
            <a:ext cx="17334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-190500" lvl="0" marL="1905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Times New Roman"/>
              <a:buNone/>
            </a:pPr>
            <a:fld id="{00000000-1234-1234-1234-123412341234}" type="slidenum">
              <a:rPr b="0" i="0" lang="en-US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39"/>
          <p:cNvSpPr/>
          <p:nvPr/>
        </p:nvSpPr>
        <p:spPr>
          <a:xfrm>
            <a:off x="6849070" y="109538"/>
            <a:ext cx="750300" cy="228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Q-IS-3060</a:t>
            </a:r>
            <a:endParaRPr sz="1300"/>
          </a:p>
        </p:txBody>
      </p:sp>
      <p:sp>
        <p:nvSpPr>
          <p:cNvPr id="472" name="Google Shape;472;p39"/>
          <p:cNvSpPr/>
          <p:nvPr/>
        </p:nvSpPr>
        <p:spPr>
          <a:xfrm>
            <a:off x="8469666" y="109538"/>
            <a:ext cx="717000" cy="228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20/50　頁</a:t>
            </a:r>
            <a:endParaRPr sz="1300"/>
          </a:p>
        </p:txBody>
      </p:sp>
      <p:sp>
        <p:nvSpPr>
          <p:cNvPr id="473" name="Google Shape;473;p39"/>
          <p:cNvSpPr/>
          <p:nvPr/>
        </p:nvSpPr>
        <p:spPr>
          <a:xfrm>
            <a:off x="7267107" y="2465415"/>
            <a:ext cx="544500" cy="185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FRUITS</a:t>
            </a:r>
            <a:endParaRPr sz="1300"/>
          </a:p>
        </p:txBody>
      </p:sp>
      <p:sp>
        <p:nvSpPr>
          <p:cNvPr id="474" name="Google Shape;474;p39"/>
          <p:cNvSpPr/>
          <p:nvPr/>
        </p:nvSpPr>
        <p:spPr>
          <a:xfrm>
            <a:off x="6051947" y="3531609"/>
            <a:ext cx="606300" cy="185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DARWIN</a:t>
            </a:r>
            <a:endParaRPr sz="1300"/>
          </a:p>
        </p:txBody>
      </p:sp>
      <p:sp>
        <p:nvSpPr>
          <p:cNvPr id="475" name="Google Shape;475;p39"/>
          <p:cNvSpPr/>
          <p:nvPr/>
        </p:nvSpPr>
        <p:spPr>
          <a:xfrm>
            <a:off x="6042377" y="3767133"/>
            <a:ext cx="643500" cy="17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b="0" i="0" lang="en-US" sz="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ﾎﾞｲｽﾈｯﾄﾚﾎﾟｰﾄ</a:t>
            </a:r>
            <a:endParaRPr sz="1300"/>
          </a:p>
        </p:txBody>
      </p:sp>
      <p:sp>
        <p:nvSpPr>
          <p:cNvPr id="476" name="Google Shape;476;p39"/>
          <p:cNvSpPr/>
          <p:nvPr/>
        </p:nvSpPr>
        <p:spPr>
          <a:xfrm>
            <a:off x="4649897" y="1557351"/>
            <a:ext cx="748200" cy="4446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CC&amp;B</a:t>
            </a:r>
            <a:endParaRPr sz="1300"/>
          </a:p>
        </p:txBody>
      </p:sp>
      <p:cxnSp>
        <p:nvCxnSpPr>
          <p:cNvPr id="477" name="Google Shape;477;p39"/>
          <p:cNvCxnSpPr>
            <a:stCxn id="478" idx="2"/>
            <a:endCxn id="476" idx="0"/>
          </p:cNvCxnSpPr>
          <p:nvPr/>
        </p:nvCxnSpPr>
        <p:spPr>
          <a:xfrm flipH="1">
            <a:off x="5023894" y="1282749"/>
            <a:ext cx="7500" cy="27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79" name="Google Shape;479;p39"/>
          <p:cNvSpPr/>
          <p:nvPr/>
        </p:nvSpPr>
        <p:spPr>
          <a:xfrm>
            <a:off x="3972617" y="3133725"/>
            <a:ext cx="6837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請求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,</a:t>
            </a: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内訳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,明細</a:t>
            </a:r>
            <a:endParaRPr sz="1400"/>
          </a:p>
        </p:txBody>
      </p:sp>
      <p:cxnSp>
        <p:nvCxnSpPr>
          <p:cNvPr id="480" name="Google Shape;480;p39"/>
          <p:cNvCxnSpPr>
            <a:stCxn id="481" idx="1"/>
            <a:endCxn id="482" idx="3"/>
          </p:cNvCxnSpPr>
          <p:nvPr/>
        </p:nvCxnSpPr>
        <p:spPr>
          <a:xfrm flipH="1">
            <a:off x="3716455" y="3283725"/>
            <a:ext cx="937200" cy="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3" name="Google Shape;483;p39"/>
          <p:cNvSpPr/>
          <p:nvPr/>
        </p:nvSpPr>
        <p:spPr>
          <a:xfrm>
            <a:off x="2576284" y="4853459"/>
            <a:ext cx="718200" cy="222300"/>
          </a:xfrm>
          <a:prstGeom prst="ellipse">
            <a:avLst/>
          </a:prstGeom>
          <a:noFill/>
          <a:ln cap="flat" cmpd="sng" w="9525">
            <a:solidFill>
              <a:srgbClr val="00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金融機関</a:t>
            </a:r>
            <a:endParaRPr sz="1300"/>
          </a:p>
        </p:txBody>
      </p:sp>
      <p:cxnSp>
        <p:nvCxnSpPr>
          <p:cNvPr id="484" name="Google Shape;484;p39"/>
          <p:cNvCxnSpPr>
            <a:stCxn id="485" idx="1"/>
            <a:endCxn id="483" idx="6"/>
          </p:cNvCxnSpPr>
          <p:nvPr/>
        </p:nvCxnSpPr>
        <p:spPr>
          <a:xfrm flipH="1">
            <a:off x="3294612" y="4964388"/>
            <a:ext cx="482100" cy="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86" name="Google Shape;486;p39"/>
          <p:cNvSpPr/>
          <p:nvPr/>
        </p:nvSpPr>
        <p:spPr>
          <a:xfrm>
            <a:off x="5879108" y="1955400"/>
            <a:ext cx="624300" cy="1176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</a:pPr>
            <a:r>
              <a:rPr lang="en-US" sz="9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Chrons</a:t>
            </a:r>
            <a:endParaRPr sz="9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</a:pPr>
            <a:r>
              <a:rPr lang="en-US" sz="9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Charging</a:t>
            </a:r>
            <a:endParaRPr sz="9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cxnSp>
        <p:nvCxnSpPr>
          <p:cNvPr id="487" name="Google Shape;487;p39"/>
          <p:cNvCxnSpPr>
            <a:stCxn id="488" idx="1"/>
            <a:endCxn id="489" idx="3"/>
          </p:cNvCxnSpPr>
          <p:nvPr/>
        </p:nvCxnSpPr>
        <p:spPr>
          <a:xfrm flipH="1">
            <a:off x="5391823" y="2554175"/>
            <a:ext cx="481800" cy="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90" name="Google Shape;490;p39"/>
          <p:cNvSpPr/>
          <p:nvPr/>
        </p:nvSpPr>
        <p:spPr>
          <a:xfrm>
            <a:off x="5399636" y="2316568"/>
            <a:ext cx="4809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顧客情報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U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sage</a:t>
            </a:r>
            <a:endParaRPr sz="1300"/>
          </a:p>
        </p:txBody>
      </p:sp>
      <p:cxnSp>
        <p:nvCxnSpPr>
          <p:cNvPr id="491" name="Google Shape;491;p39"/>
          <p:cNvCxnSpPr>
            <a:stCxn id="488" idx="3"/>
            <a:endCxn id="473" idx="1"/>
          </p:cNvCxnSpPr>
          <p:nvPr/>
        </p:nvCxnSpPr>
        <p:spPr>
          <a:xfrm>
            <a:off x="6506323" y="2554175"/>
            <a:ext cx="760800" cy="4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2" name="Google Shape;492;p39"/>
          <p:cNvSpPr/>
          <p:nvPr/>
        </p:nvSpPr>
        <p:spPr>
          <a:xfrm>
            <a:off x="6513610" y="2420029"/>
            <a:ext cx="426900" cy="1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ﾄﾗﾋｯｸ</a:t>
            </a:r>
            <a:endParaRPr sz="700"/>
          </a:p>
        </p:txBody>
      </p:sp>
      <p:sp>
        <p:nvSpPr>
          <p:cNvPr id="493" name="Google Shape;493;p39"/>
          <p:cNvSpPr/>
          <p:nvPr/>
        </p:nvSpPr>
        <p:spPr>
          <a:xfrm>
            <a:off x="7263563" y="2226684"/>
            <a:ext cx="487500" cy="214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BEARS</a:t>
            </a:r>
            <a:endParaRPr sz="1300"/>
          </a:p>
        </p:txBody>
      </p:sp>
      <p:sp>
        <p:nvSpPr>
          <p:cNvPr id="494" name="Google Shape;494;p39"/>
          <p:cNvSpPr/>
          <p:nvPr/>
        </p:nvSpPr>
        <p:spPr>
          <a:xfrm>
            <a:off x="8106164" y="2236319"/>
            <a:ext cx="875100" cy="217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EX国内用</a:t>
            </a:r>
            <a:endParaRPr sz="1300"/>
          </a:p>
        </p:txBody>
      </p:sp>
      <p:cxnSp>
        <p:nvCxnSpPr>
          <p:cNvPr id="495" name="Google Shape;495;p39"/>
          <p:cNvCxnSpPr>
            <a:stCxn id="494" idx="2"/>
            <a:endCxn id="493" idx="3"/>
          </p:cNvCxnSpPr>
          <p:nvPr/>
        </p:nvCxnSpPr>
        <p:spPr>
          <a:xfrm rot="10800000">
            <a:off x="7750964" y="2333969"/>
            <a:ext cx="355200" cy="11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6" name="Google Shape;496;p39"/>
          <p:cNvCxnSpPr>
            <a:stCxn id="493" idx="1"/>
            <a:endCxn id="497" idx="3"/>
          </p:cNvCxnSpPr>
          <p:nvPr/>
        </p:nvCxnSpPr>
        <p:spPr>
          <a:xfrm rot="10800000">
            <a:off x="6506363" y="2325534"/>
            <a:ext cx="757200" cy="8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8" name="Google Shape;498;p39"/>
          <p:cNvSpPr/>
          <p:nvPr/>
        </p:nvSpPr>
        <p:spPr>
          <a:xfrm>
            <a:off x="6439984" y="2201251"/>
            <a:ext cx="4875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CDR</a:t>
            </a:r>
            <a:endParaRPr sz="1300"/>
          </a:p>
        </p:txBody>
      </p:sp>
      <p:sp>
        <p:nvSpPr>
          <p:cNvPr id="499" name="Google Shape;499;p39"/>
          <p:cNvSpPr/>
          <p:nvPr/>
        </p:nvSpPr>
        <p:spPr>
          <a:xfrm>
            <a:off x="6467221" y="2849906"/>
            <a:ext cx="585600" cy="1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課金ﾛｸﾞ</a:t>
            </a:r>
            <a:endParaRPr sz="1300"/>
          </a:p>
        </p:txBody>
      </p:sp>
      <p:sp>
        <p:nvSpPr>
          <p:cNvPr id="500" name="Google Shape;500;p39"/>
          <p:cNvSpPr/>
          <p:nvPr/>
        </p:nvSpPr>
        <p:spPr>
          <a:xfrm>
            <a:off x="5537311" y="1323548"/>
            <a:ext cx="518400" cy="222300"/>
          </a:xfrm>
          <a:prstGeom prst="ellipse">
            <a:avLst/>
          </a:prstGeom>
          <a:noFill/>
          <a:ln cap="flat" cmpd="sng" w="9525">
            <a:solidFill>
              <a:srgbClr val="00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NTT</a:t>
            </a:r>
            <a:endParaRPr sz="1300"/>
          </a:p>
        </p:txBody>
      </p:sp>
      <p:cxnSp>
        <p:nvCxnSpPr>
          <p:cNvPr id="501" name="Google Shape;501;p39"/>
          <p:cNvCxnSpPr>
            <a:endCxn id="500" idx="2"/>
          </p:cNvCxnSpPr>
          <p:nvPr/>
        </p:nvCxnSpPr>
        <p:spPr>
          <a:xfrm flipH="1" rot="10800000">
            <a:off x="5307511" y="1434698"/>
            <a:ext cx="229800" cy="135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2" name="Google Shape;502;p39"/>
          <p:cNvCxnSpPr>
            <a:stCxn id="500" idx="0"/>
          </p:cNvCxnSpPr>
          <p:nvPr/>
        </p:nvCxnSpPr>
        <p:spPr>
          <a:xfrm rot="10800000">
            <a:off x="5411611" y="1137248"/>
            <a:ext cx="384900" cy="18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3" name="Google Shape;503;p39"/>
          <p:cNvSpPr/>
          <p:nvPr/>
        </p:nvSpPr>
        <p:spPr>
          <a:xfrm>
            <a:off x="5606952" y="1136650"/>
            <a:ext cx="4809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b="0" i="0" lang="en-US" sz="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見なし宛名情報</a:t>
            </a:r>
            <a:endParaRPr sz="1300"/>
          </a:p>
        </p:txBody>
      </p:sp>
      <p:sp>
        <p:nvSpPr>
          <p:cNvPr id="504" name="Google Shape;504;p39"/>
          <p:cNvSpPr/>
          <p:nvPr/>
        </p:nvSpPr>
        <p:spPr>
          <a:xfrm>
            <a:off x="7274942" y="2921925"/>
            <a:ext cx="1329900" cy="194400"/>
          </a:xfrm>
          <a:prstGeom prst="rect">
            <a:avLst/>
          </a:prstGeom>
          <a:noFill/>
          <a:ln cap="flat" cmpd="sng" w="9525">
            <a:solidFill>
              <a:srgbClr val="009900"/>
            </a:solidFill>
            <a:prstDash val="dot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ODNﾛｸﾞｻｰ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ﾊﾞ</a:t>
            </a: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（YSMP）</a:t>
            </a:r>
            <a:endParaRPr sz="1300"/>
          </a:p>
        </p:txBody>
      </p:sp>
      <p:sp>
        <p:nvSpPr>
          <p:cNvPr id="505" name="Google Shape;505;p39"/>
          <p:cNvSpPr/>
          <p:nvPr/>
        </p:nvSpPr>
        <p:spPr>
          <a:xfrm>
            <a:off x="8829437" y="2918526"/>
            <a:ext cx="597300" cy="222300"/>
          </a:xfrm>
          <a:prstGeom prst="ellipse">
            <a:avLst/>
          </a:prstGeom>
          <a:noFill/>
          <a:ln cap="flat" cmpd="sng" w="9525">
            <a:solidFill>
              <a:srgbClr val="00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ODN</a:t>
            </a:r>
            <a:endParaRPr sz="1300"/>
          </a:p>
        </p:txBody>
      </p:sp>
      <p:cxnSp>
        <p:nvCxnSpPr>
          <p:cNvPr id="506" name="Google Shape;506;p39"/>
          <p:cNvCxnSpPr>
            <a:stCxn id="505" idx="2"/>
            <a:endCxn id="504" idx="3"/>
          </p:cNvCxnSpPr>
          <p:nvPr/>
        </p:nvCxnSpPr>
        <p:spPr>
          <a:xfrm rot="10800000">
            <a:off x="8604737" y="3019176"/>
            <a:ext cx="224700" cy="10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507" name="Google Shape;507;p39"/>
          <p:cNvSpPr/>
          <p:nvPr/>
        </p:nvSpPr>
        <p:spPr>
          <a:xfrm>
            <a:off x="3785584" y="1416050"/>
            <a:ext cx="606300" cy="222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APM</a:t>
            </a:r>
            <a:endParaRPr sz="1300"/>
          </a:p>
        </p:txBody>
      </p:sp>
      <p:cxnSp>
        <p:nvCxnSpPr>
          <p:cNvPr id="508" name="Google Shape;508;p39"/>
          <p:cNvCxnSpPr>
            <a:stCxn id="509" idx="3"/>
            <a:endCxn id="510" idx="1"/>
          </p:cNvCxnSpPr>
          <p:nvPr/>
        </p:nvCxnSpPr>
        <p:spPr>
          <a:xfrm>
            <a:off x="5405294" y="4962327"/>
            <a:ext cx="314100" cy="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11" name="Google Shape;511;p39"/>
          <p:cNvSpPr/>
          <p:nvPr/>
        </p:nvSpPr>
        <p:spPr>
          <a:xfrm>
            <a:off x="7274846" y="2012078"/>
            <a:ext cx="426900" cy="167100"/>
          </a:xfrm>
          <a:prstGeom prst="rect">
            <a:avLst/>
          </a:prstGeom>
          <a:noFill/>
          <a:ln cap="flat" cmpd="sng" w="9525">
            <a:solidFill>
              <a:srgbClr val="009900"/>
            </a:solidFill>
            <a:prstDash val="dot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B-FEP</a:t>
            </a:r>
            <a:endParaRPr sz="1300"/>
          </a:p>
        </p:txBody>
      </p:sp>
      <p:sp>
        <p:nvSpPr>
          <p:cNvPr id="512" name="Google Shape;512;p39"/>
          <p:cNvSpPr/>
          <p:nvPr/>
        </p:nvSpPr>
        <p:spPr>
          <a:xfrm>
            <a:off x="8112620" y="1986849"/>
            <a:ext cx="819000" cy="222300"/>
          </a:xfrm>
          <a:prstGeom prst="ellipse">
            <a:avLst/>
          </a:prstGeom>
          <a:noFill/>
          <a:ln cap="flat" cmpd="sng" w="9525">
            <a:solidFill>
              <a:srgbClr val="00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EX DMS</a:t>
            </a:r>
            <a:endParaRPr sz="1300"/>
          </a:p>
        </p:txBody>
      </p:sp>
      <p:cxnSp>
        <p:nvCxnSpPr>
          <p:cNvPr id="513" name="Google Shape;513;p39"/>
          <p:cNvCxnSpPr>
            <a:stCxn id="512" idx="2"/>
            <a:endCxn id="511" idx="3"/>
          </p:cNvCxnSpPr>
          <p:nvPr/>
        </p:nvCxnSpPr>
        <p:spPr>
          <a:xfrm rot="10800000">
            <a:off x="7701620" y="2095599"/>
            <a:ext cx="411000" cy="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514" name="Google Shape;514;p39"/>
          <p:cNvCxnSpPr>
            <a:stCxn id="515" idx="3"/>
            <a:endCxn id="511" idx="1"/>
          </p:cNvCxnSpPr>
          <p:nvPr/>
        </p:nvCxnSpPr>
        <p:spPr>
          <a:xfrm flipH="1" rot="10800000">
            <a:off x="6506323" y="2095775"/>
            <a:ext cx="768600" cy="1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516" name="Google Shape;516;p39"/>
          <p:cNvSpPr/>
          <p:nvPr/>
        </p:nvSpPr>
        <p:spPr>
          <a:xfrm>
            <a:off x="6451442" y="1933512"/>
            <a:ext cx="4554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CDR</a:t>
            </a:r>
            <a:endParaRPr sz="1300"/>
          </a:p>
        </p:txBody>
      </p:sp>
      <p:sp>
        <p:nvSpPr>
          <p:cNvPr id="517" name="Google Shape;517;p39"/>
          <p:cNvSpPr/>
          <p:nvPr/>
        </p:nvSpPr>
        <p:spPr>
          <a:xfrm>
            <a:off x="5326391" y="3473106"/>
            <a:ext cx="691200" cy="1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Usage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,</a:t>
            </a: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ﾄﾗﾋｯｸ</a:t>
            </a:r>
            <a:endParaRPr b="0" i="0" sz="7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18" name="Google Shape;518;p39"/>
          <p:cNvSpPr/>
          <p:nvPr/>
        </p:nvSpPr>
        <p:spPr>
          <a:xfrm>
            <a:off x="6725245" y="3155749"/>
            <a:ext cx="585600" cy="255600"/>
          </a:xfrm>
          <a:prstGeom prst="ellipse">
            <a:avLst/>
          </a:prstGeom>
          <a:noFill/>
          <a:ln cap="flat" cmpd="sng" w="9525">
            <a:solidFill>
              <a:srgbClr val="00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JRM</a:t>
            </a:r>
            <a:endParaRPr sz="1300"/>
          </a:p>
        </p:txBody>
      </p:sp>
      <p:cxnSp>
        <p:nvCxnSpPr>
          <p:cNvPr id="519" name="Google Shape;519;p39"/>
          <p:cNvCxnSpPr>
            <a:stCxn id="520" idx="1"/>
            <a:endCxn id="521" idx="3"/>
          </p:cNvCxnSpPr>
          <p:nvPr/>
        </p:nvCxnSpPr>
        <p:spPr>
          <a:xfrm rot="10800000">
            <a:off x="4395655" y="3845976"/>
            <a:ext cx="258000" cy="3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2" name="Google Shape;522;p39"/>
          <p:cNvCxnSpPr>
            <a:endCxn id="511" idx="0"/>
          </p:cNvCxnSpPr>
          <p:nvPr/>
        </p:nvCxnSpPr>
        <p:spPr>
          <a:xfrm>
            <a:off x="5395496" y="965678"/>
            <a:ext cx="2092800" cy="1046400"/>
          </a:xfrm>
          <a:prstGeom prst="bentConnector2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cxnSp>
        <p:nvCxnSpPr>
          <p:cNvPr id="523" name="Google Shape;523;p39"/>
          <p:cNvCxnSpPr>
            <a:stCxn id="524" idx="3"/>
            <a:endCxn id="525" idx="1"/>
          </p:cNvCxnSpPr>
          <p:nvPr/>
        </p:nvCxnSpPr>
        <p:spPr>
          <a:xfrm>
            <a:off x="6506323" y="2782775"/>
            <a:ext cx="757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6" name="Google Shape;526;p39"/>
          <p:cNvSpPr/>
          <p:nvPr/>
        </p:nvSpPr>
        <p:spPr>
          <a:xfrm>
            <a:off x="8116483" y="2471269"/>
            <a:ext cx="875100" cy="1731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中継網Voip</a:t>
            </a:r>
            <a:endParaRPr sz="1300"/>
          </a:p>
        </p:txBody>
      </p:sp>
      <p:cxnSp>
        <p:nvCxnSpPr>
          <p:cNvPr id="527" name="Google Shape;527;p39"/>
          <p:cNvCxnSpPr>
            <a:stCxn id="526" idx="2"/>
            <a:endCxn id="493" idx="3"/>
          </p:cNvCxnSpPr>
          <p:nvPr/>
        </p:nvCxnSpPr>
        <p:spPr>
          <a:xfrm rot="10800000">
            <a:off x="7751083" y="2334019"/>
            <a:ext cx="365400" cy="22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8" name="Google Shape;528;p39"/>
          <p:cNvCxnSpPr>
            <a:stCxn id="529" idx="3"/>
            <a:endCxn id="530" idx="1"/>
          </p:cNvCxnSpPr>
          <p:nvPr/>
        </p:nvCxnSpPr>
        <p:spPr>
          <a:xfrm>
            <a:off x="5405219" y="5215650"/>
            <a:ext cx="1181100" cy="4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531" name="Google Shape;531;p39"/>
          <p:cNvCxnSpPr>
            <a:stCxn id="504" idx="1"/>
            <a:endCxn id="532" idx="3"/>
          </p:cNvCxnSpPr>
          <p:nvPr/>
        </p:nvCxnSpPr>
        <p:spPr>
          <a:xfrm rot="10800000">
            <a:off x="6506342" y="3011325"/>
            <a:ext cx="768600" cy="7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3" name="Google Shape;533;p39"/>
          <p:cNvCxnSpPr>
            <a:stCxn id="534" idx="3"/>
            <a:endCxn id="535" idx="1"/>
          </p:cNvCxnSpPr>
          <p:nvPr/>
        </p:nvCxnSpPr>
        <p:spPr>
          <a:xfrm flipH="1" rot="10800000">
            <a:off x="3716401" y="2902828"/>
            <a:ext cx="937200" cy="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536" name="Google Shape;536;p39"/>
          <p:cNvCxnSpPr>
            <a:stCxn id="476" idx="2"/>
            <a:endCxn id="537" idx="0"/>
          </p:cNvCxnSpPr>
          <p:nvPr/>
        </p:nvCxnSpPr>
        <p:spPr>
          <a:xfrm>
            <a:off x="5023997" y="6003651"/>
            <a:ext cx="0" cy="262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8" name="Google Shape;538;p39"/>
          <p:cNvSpPr/>
          <p:nvPr/>
        </p:nvSpPr>
        <p:spPr>
          <a:xfrm>
            <a:off x="1506538" y="5503863"/>
            <a:ext cx="758400" cy="531900"/>
          </a:xfrm>
          <a:prstGeom prst="rect">
            <a:avLst/>
          </a:prstGeom>
          <a:noFill/>
          <a:ln cap="flat" cmpd="dbl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b="0" i="0" lang="en-US" sz="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経理会計系</a:t>
            </a:r>
            <a:r>
              <a:rPr lang="en-US" sz="6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ｼｽﾃﾑ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b="0" i="0" lang="en-US" sz="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（別紙</a:t>
            </a:r>
            <a:r>
              <a:rPr lang="en-US" sz="6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:</a:t>
            </a:r>
            <a:r>
              <a:rPr b="0" i="0" lang="en-US" sz="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経理会計系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b="0" i="0" lang="en-US" sz="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全体構成図）</a:t>
            </a:r>
            <a:endParaRPr sz="1300"/>
          </a:p>
        </p:txBody>
      </p:sp>
      <p:sp>
        <p:nvSpPr>
          <p:cNvPr id="539" name="Google Shape;539;p39"/>
          <p:cNvSpPr/>
          <p:nvPr/>
        </p:nvSpPr>
        <p:spPr>
          <a:xfrm>
            <a:off x="1563291" y="6281739"/>
            <a:ext cx="643800" cy="3444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CC&amp;B等</a:t>
            </a:r>
            <a:endParaRPr sz="1300"/>
          </a:p>
        </p:txBody>
      </p:sp>
      <p:cxnSp>
        <p:nvCxnSpPr>
          <p:cNvPr id="540" name="Google Shape;540;p39"/>
          <p:cNvCxnSpPr/>
          <p:nvPr/>
        </p:nvCxnSpPr>
        <p:spPr>
          <a:xfrm rot="10800000">
            <a:off x="1872853" y="6033964"/>
            <a:ext cx="0" cy="231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41" name="Google Shape;541;p39"/>
          <p:cNvSpPr/>
          <p:nvPr/>
        </p:nvSpPr>
        <p:spPr>
          <a:xfrm>
            <a:off x="500459" y="5473701"/>
            <a:ext cx="758400" cy="531900"/>
          </a:xfrm>
          <a:prstGeom prst="rect">
            <a:avLst/>
          </a:prstGeom>
          <a:noFill/>
          <a:ln cap="flat" cmpd="dbl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JENS関係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ｼｽﾃﾑ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（別紙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:</a:t>
            </a: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JENS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全体構成図）</a:t>
            </a:r>
            <a:endParaRPr sz="1300"/>
          </a:p>
        </p:txBody>
      </p:sp>
      <p:sp>
        <p:nvSpPr>
          <p:cNvPr id="542" name="Google Shape;542;p39"/>
          <p:cNvSpPr/>
          <p:nvPr/>
        </p:nvSpPr>
        <p:spPr>
          <a:xfrm>
            <a:off x="346470" y="6251575"/>
            <a:ext cx="1133700" cy="4905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売伝･従量Web,LEXUS,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HAL,VAN顧客等</a:t>
            </a:r>
            <a:endParaRPr sz="1300"/>
          </a:p>
        </p:txBody>
      </p:sp>
      <p:cxnSp>
        <p:nvCxnSpPr>
          <p:cNvPr id="543" name="Google Shape;543;p39"/>
          <p:cNvCxnSpPr/>
          <p:nvPr/>
        </p:nvCxnSpPr>
        <p:spPr>
          <a:xfrm rot="10800000">
            <a:off x="928688" y="6003801"/>
            <a:ext cx="0" cy="231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44" name="Google Shape;544;p39"/>
          <p:cNvSpPr/>
          <p:nvPr/>
        </p:nvSpPr>
        <p:spPr>
          <a:xfrm>
            <a:off x="5329695" y="580324"/>
            <a:ext cx="706800" cy="142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AP配布</a:t>
            </a:r>
            <a:endParaRPr sz="1300"/>
          </a:p>
        </p:txBody>
      </p:sp>
      <p:cxnSp>
        <p:nvCxnSpPr>
          <p:cNvPr id="545" name="Google Shape;545;p39"/>
          <p:cNvCxnSpPr>
            <a:stCxn id="507" idx="0"/>
          </p:cNvCxnSpPr>
          <p:nvPr/>
        </p:nvCxnSpPr>
        <p:spPr>
          <a:xfrm rot="-5400000">
            <a:off x="4234534" y="998750"/>
            <a:ext cx="271500" cy="5631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cxnSp>
        <p:nvCxnSpPr>
          <p:cNvPr id="546" name="Google Shape;546;p39"/>
          <p:cNvCxnSpPr>
            <a:stCxn id="481" idx="3"/>
            <a:endCxn id="518" idx="2"/>
          </p:cNvCxnSpPr>
          <p:nvPr/>
        </p:nvCxnSpPr>
        <p:spPr>
          <a:xfrm flipH="1" rot="10800000">
            <a:off x="5391955" y="3283425"/>
            <a:ext cx="1333200" cy="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7" name="Google Shape;547;p39"/>
          <p:cNvSpPr/>
          <p:nvPr/>
        </p:nvSpPr>
        <p:spPr>
          <a:xfrm>
            <a:off x="7692628" y="5516563"/>
            <a:ext cx="758400" cy="531900"/>
          </a:xfrm>
          <a:prstGeom prst="rect">
            <a:avLst/>
          </a:prstGeom>
          <a:noFill/>
          <a:ln cap="flat" cmpd="dbl" w="3810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再販関係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ｼｽﾃﾑ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（別紙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:Rocky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全体構成図）</a:t>
            </a:r>
            <a:endParaRPr sz="1300"/>
          </a:p>
        </p:txBody>
      </p:sp>
      <p:sp>
        <p:nvSpPr>
          <p:cNvPr id="548" name="Google Shape;548;p39"/>
          <p:cNvSpPr/>
          <p:nvPr/>
        </p:nvSpPr>
        <p:spPr>
          <a:xfrm>
            <a:off x="7711519" y="6294450"/>
            <a:ext cx="758400" cy="3033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CC&amp;B等</a:t>
            </a:r>
            <a:endParaRPr sz="1300"/>
          </a:p>
        </p:txBody>
      </p:sp>
      <p:cxnSp>
        <p:nvCxnSpPr>
          <p:cNvPr id="549" name="Google Shape;549;p39"/>
          <p:cNvCxnSpPr/>
          <p:nvPr/>
        </p:nvCxnSpPr>
        <p:spPr>
          <a:xfrm rot="10800000">
            <a:off x="8058944" y="6046664"/>
            <a:ext cx="0" cy="231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50" name="Google Shape;550;p39"/>
          <p:cNvSpPr/>
          <p:nvPr/>
        </p:nvSpPr>
        <p:spPr>
          <a:xfrm>
            <a:off x="8627765" y="5516563"/>
            <a:ext cx="758400" cy="531900"/>
          </a:xfrm>
          <a:prstGeom prst="rect">
            <a:avLst/>
          </a:prstGeom>
          <a:noFill/>
          <a:ln cap="flat" cmpd="dbl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b="0" i="0" lang="en-US" sz="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法人ﾃﾞｰﾀ系</a:t>
            </a:r>
            <a:r>
              <a:rPr lang="en-US" sz="6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ｼｽﾃﾑ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b="0" i="0" lang="en-US" sz="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（別紙</a:t>
            </a:r>
            <a:r>
              <a:rPr lang="en-US" sz="6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:EBIS</a:t>
            </a:r>
            <a:endParaRPr sz="13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b="0" i="0" lang="en-US" sz="6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全体構成図）</a:t>
            </a:r>
            <a:endParaRPr sz="1300"/>
          </a:p>
        </p:txBody>
      </p:sp>
      <p:sp>
        <p:nvSpPr>
          <p:cNvPr id="551" name="Google Shape;551;p39"/>
          <p:cNvSpPr/>
          <p:nvPr/>
        </p:nvSpPr>
        <p:spPr>
          <a:xfrm>
            <a:off x="8684529" y="6294450"/>
            <a:ext cx="748200" cy="3444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CC&amp;B等</a:t>
            </a:r>
            <a:endParaRPr sz="1300"/>
          </a:p>
        </p:txBody>
      </p:sp>
      <p:cxnSp>
        <p:nvCxnSpPr>
          <p:cNvPr id="552" name="Google Shape;552;p39"/>
          <p:cNvCxnSpPr/>
          <p:nvPr/>
        </p:nvCxnSpPr>
        <p:spPr>
          <a:xfrm rot="10800000">
            <a:off x="8994081" y="6046664"/>
            <a:ext cx="0" cy="231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53" name="Google Shape;553;p39"/>
          <p:cNvSpPr/>
          <p:nvPr/>
        </p:nvSpPr>
        <p:spPr>
          <a:xfrm>
            <a:off x="1266627" y="-23813"/>
            <a:ext cx="54999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Times New Roman"/>
              <a:buNone/>
            </a:pPr>
            <a:r>
              <a:rPr b="0" i="0" lang="en-US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CC&amp;Bを中心としたシステム関連概要図</a:t>
            </a:r>
            <a:endParaRPr sz="1300"/>
          </a:p>
        </p:txBody>
      </p:sp>
      <p:sp>
        <p:nvSpPr>
          <p:cNvPr id="554" name="Google Shape;554;p39"/>
          <p:cNvSpPr/>
          <p:nvPr/>
        </p:nvSpPr>
        <p:spPr>
          <a:xfrm>
            <a:off x="4078242" y="5346307"/>
            <a:ext cx="5730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代理店情報</a:t>
            </a:r>
            <a:endParaRPr sz="1300"/>
          </a:p>
        </p:txBody>
      </p:sp>
      <p:cxnSp>
        <p:nvCxnSpPr>
          <p:cNvPr id="555" name="Google Shape;555;p39"/>
          <p:cNvCxnSpPr>
            <a:stCxn id="556" idx="1"/>
            <a:endCxn id="557" idx="3"/>
          </p:cNvCxnSpPr>
          <p:nvPr/>
        </p:nvCxnSpPr>
        <p:spPr>
          <a:xfrm rot="10800000">
            <a:off x="4025963" y="5483371"/>
            <a:ext cx="627600" cy="9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5" name="Google Shape;525;p39"/>
          <p:cNvSpPr/>
          <p:nvPr/>
        </p:nvSpPr>
        <p:spPr>
          <a:xfrm>
            <a:off x="7263486" y="2690050"/>
            <a:ext cx="870000" cy="185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Dragon工事管理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58" name="Google Shape;558;p39"/>
          <p:cNvSpPr/>
          <p:nvPr/>
        </p:nvSpPr>
        <p:spPr>
          <a:xfrm>
            <a:off x="6488050" y="2629862"/>
            <a:ext cx="7017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開通検知ﾄﾗﾋｯｸ</a:t>
            </a:r>
            <a:endParaRPr sz="1300"/>
          </a:p>
        </p:txBody>
      </p:sp>
      <p:sp>
        <p:nvSpPr>
          <p:cNvPr id="559" name="Google Shape;559;p39"/>
          <p:cNvSpPr/>
          <p:nvPr/>
        </p:nvSpPr>
        <p:spPr>
          <a:xfrm>
            <a:off x="5347641" y="3134525"/>
            <a:ext cx="632700" cy="1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JRM Usage</a:t>
            </a:r>
            <a:endParaRPr sz="1300"/>
          </a:p>
        </p:txBody>
      </p:sp>
      <p:sp>
        <p:nvSpPr>
          <p:cNvPr id="560" name="Google Shape;560;p39"/>
          <p:cNvSpPr/>
          <p:nvPr/>
        </p:nvSpPr>
        <p:spPr>
          <a:xfrm>
            <a:off x="5335363" y="3717816"/>
            <a:ext cx="455400" cy="1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Usage</a:t>
            </a:r>
            <a:endParaRPr sz="1300"/>
          </a:p>
        </p:txBody>
      </p:sp>
      <p:sp>
        <p:nvSpPr>
          <p:cNvPr id="561" name="Google Shape;561;p39"/>
          <p:cNvSpPr/>
          <p:nvPr/>
        </p:nvSpPr>
        <p:spPr>
          <a:xfrm>
            <a:off x="5348939" y="4228769"/>
            <a:ext cx="16404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SBB番号案内</a:t>
            </a: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、通話明細情報</a:t>
            </a:r>
            <a:endParaRPr b="0" i="0" sz="7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62" name="Google Shape;562;p39"/>
          <p:cNvSpPr/>
          <p:nvPr/>
        </p:nvSpPr>
        <p:spPr>
          <a:xfrm>
            <a:off x="4010784" y="4199275"/>
            <a:ext cx="6660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ｸﾚｼﾞｯﾃﾞｰﾀ</a:t>
            </a:r>
            <a:endParaRPr sz="1300"/>
          </a:p>
        </p:txBody>
      </p:sp>
      <p:sp>
        <p:nvSpPr>
          <p:cNvPr id="563" name="Google Shape;563;p39"/>
          <p:cNvSpPr/>
          <p:nvPr/>
        </p:nvSpPr>
        <p:spPr>
          <a:xfrm>
            <a:off x="6113696" y="594600"/>
            <a:ext cx="643500" cy="222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ﾏｲﾗｲﾝ</a:t>
            </a:r>
            <a:endParaRPr b="0" i="0" sz="7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cxnSp>
        <p:nvCxnSpPr>
          <p:cNvPr id="564" name="Google Shape;564;p39"/>
          <p:cNvCxnSpPr>
            <a:stCxn id="563" idx="1"/>
            <a:endCxn id="565" idx="0"/>
          </p:cNvCxnSpPr>
          <p:nvPr/>
        </p:nvCxnSpPr>
        <p:spPr>
          <a:xfrm flipH="1">
            <a:off x="5395496" y="705750"/>
            <a:ext cx="718200" cy="130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566" name="Google Shape;566;p39"/>
          <p:cNvCxnSpPr>
            <a:stCxn id="507" idx="3"/>
          </p:cNvCxnSpPr>
          <p:nvPr/>
        </p:nvCxnSpPr>
        <p:spPr>
          <a:xfrm>
            <a:off x="4391884" y="1527200"/>
            <a:ext cx="231600" cy="167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567" name="Google Shape;567;p39"/>
          <p:cNvCxnSpPr>
            <a:stCxn id="568" idx="3"/>
            <a:endCxn id="569" idx="1"/>
          </p:cNvCxnSpPr>
          <p:nvPr/>
        </p:nvCxnSpPr>
        <p:spPr>
          <a:xfrm>
            <a:off x="4379032" y="5761398"/>
            <a:ext cx="288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0" name="Google Shape;570;p39"/>
          <p:cNvSpPr/>
          <p:nvPr/>
        </p:nvSpPr>
        <p:spPr>
          <a:xfrm>
            <a:off x="5995194" y="1634053"/>
            <a:ext cx="585600" cy="23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MACH3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cxnSp>
        <p:nvCxnSpPr>
          <p:cNvPr id="571" name="Google Shape;571;p39"/>
          <p:cNvCxnSpPr>
            <a:stCxn id="572" idx="3"/>
            <a:endCxn id="570" idx="1"/>
          </p:cNvCxnSpPr>
          <p:nvPr/>
        </p:nvCxnSpPr>
        <p:spPr>
          <a:xfrm flipH="1" rot="10800000">
            <a:off x="5391955" y="1754025"/>
            <a:ext cx="6033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3" name="Google Shape;573;p39"/>
          <p:cNvSpPr/>
          <p:nvPr/>
        </p:nvSpPr>
        <p:spPr>
          <a:xfrm>
            <a:off x="7599623" y="104775"/>
            <a:ext cx="870000" cy="228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 New Roman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版：Ver.3.73</a:t>
            </a:r>
            <a:endParaRPr b="0" i="0" sz="9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74" name="Google Shape;574;p39"/>
          <p:cNvSpPr/>
          <p:nvPr/>
        </p:nvSpPr>
        <p:spPr>
          <a:xfrm>
            <a:off x="3268464" y="1774825"/>
            <a:ext cx="748200" cy="222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DOK</a:t>
            </a:r>
            <a:endParaRPr b="0" i="0" sz="7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(相対特典基盤)</a:t>
            </a:r>
            <a:endParaRPr b="0" i="0" sz="7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cxnSp>
        <p:nvCxnSpPr>
          <p:cNvPr id="575" name="Google Shape;575;p39"/>
          <p:cNvCxnSpPr>
            <a:endCxn id="576" idx="1"/>
          </p:cNvCxnSpPr>
          <p:nvPr/>
        </p:nvCxnSpPr>
        <p:spPr>
          <a:xfrm flipH="1" rot="10800000">
            <a:off x="4061755" y="1912125"/>
            <a:ext cx="591900" cy="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7" name="Google Shape;577;p39"/>
          <p:cNvSpPr/>
          <p:nvPr/>
        </p:nvSpPr>
        <p:spPr>
          <a:xfrm>
            <a:off x="4013994" y="1770075"/>
            <a:ext cx="5262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CP調整金</a:t>
            </a:r>
            <a:endParaRPr sz="1300"/>
          </a:p>
        </p:txBody>
      </p:sp>
      <p:cxnSp>
        <p:nvCxnSpPr>
          <p:cNvPr id="578" name="Google Shape;578;p39"/>
          <p:cNvCxnSpPr>
            <a:stCxn id="579" idx="2"/>
            <a:endCxn id="574" idx="0"/>
          </p:cNvCxnSpPr>
          <p:nvPr/>
        </p:nvCxnSpPr>
        <p:spPr>
          <a:xfrm>
            <a:off x="3641694" y="1174695"/>
            <a:ext cx="900" cy="60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0" name="Google Shape;580;p39"/>
          <p:cNvCxnSpPr>
            <a:stCxn id="581" idx="3"/>
            <a:endCxn id="574" idx="1"/>
          </p:cNvCxnSpPr>
          <p:nvPr/>
        </p:nvCxnSpPr>
        <p:spPr>
          <a:xfrm flipH="1" rot="10800000">
            <a:off x="2550103" y="1885974"/>
            <a:ext cx="718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2" name="Google Shape;582;p39"/>
          <p:cNvSpPr/>
          <p:nvPr/>
        </p:nvSpPr>
        <p:spPr>
          <a:xfrm>
            <a:off x="2461959" y="1884008"/>
            <a:ext cx="5184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CP登録</a:t>
            </a:r>
            <a:endParaRPr sz="1300"/>
          </a:p>
        </p:txBody>
      </p:sp>
      <p:sp>
        <p:nvSpPr>
          <p:cNvPr id="583" name="Google Shape;583;p39"/>
          <p:cNvSpPr/>
          <p:nvPr/>
        </p:nvSpPr>
        <p:spPr>
          <a:xfrm>
            <a:off x="3354807" y="1201293"/>
            <a:ext cx="565200" cy="1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回線情報</a:t>
            </a:r>
            <a:endParaRPr sz="1300"/>
          </a:p>
        </p:txBody>
      </p:sp>
      <p:cxnSp>
        <p:nvCxnSpPr>
          <p:cNvPr id="584" name="Google Shape;584;p39"/>
          <p:cNvCxnSpPr>
            <a:stCxn id="585" idx="3"/>
            <a:endCxn id="586" idx="1"/>
          </p:cNvCxnSpPr>
          <p:nvPr/>
        </p:nvCxnSpPr>
        <p:spPr>
          <a:xfrm flipH="1" rot="10800000">
            <a:off x="4025963" y="4369301"/>
            <a:ext cx="610800" cy="10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587" name="Google Shape;587;p39"/>
          <p:cNvCxnSpPr>
            <a:stCxn id="588" idx="3"/>
            <a:endCxn id="585" idx="1"/>
          </p:cNvCxnSpPr>
          <p:nvPr/>
        </p:nvCxnSpPr>
        <p:spPr>
          <a:xfrm>
            <a:off x="3100622" y="4379501"/>
            <a:ext cx="327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89" name="Google Shape;589;p39"/>
          <p:cNvSpPr/>
          <p:nvPr/>
        </p:nvSpPr>
        <p:spPr>
          <a:xfrm>
            <a:off x="1446795" y="4583782"/>
            <a:ext cx="588300" cy="222300"/>
          </a:xfrm>
          <a:prstGeom prst="ellipse">
            <a:avLst/>
          </a:prstGeom>
          <a:noFill/>
          <a:ln cap="flat" cmpd="sng" w="9525">
            <a:solidFill>
              <a:srgbClr val="00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SBPS</a:t>
            </a:r>
            <a:endParaRPr b="0" i="0" sz="7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90" name="Google Shape;590;p39"/>
          <p:cNvSpPr/>
          <p:nvPr/>
        </p:nvSpPr>
        <p:spPr>
          <a:xfrm>
            <a:off x="8174157" y="69333"/>
            <a:ext cx="1482600" cy="3444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80000" lIns="80000" spcFirstLastPara="1" rIns="80000" wrap="square" tIns="80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2020/07/01更新</a:t>
            </a:r>
            <a:endParaRPr sz="1300"/>
          </a:p>
        </p:txBody>
      </p:sp>
      <p:sp>
        <p:nvSpPr>
          <p:cNvPr id="591" name="Google Shape;591;p39"/>
          <p:cNvSpPr/>
          <p:nvPr/>
        </p:nvSpPr>
        <p:spPr>
          <a:xfrm>
            <a:off x="6788343" y="1634053"/>
            <a:ext cx="585600" cy="23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TOBMS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cxnSp>
        <p:nvCxnSpPr>
          <p:cNvPr id="592" name="Google Shape;592;p39"/>
          <p:cNvCxnSpPr>
            <a:stCxn id="570" idx="3"/>
            <a:endCxn id="591" idx="1"/>
          </p:cNvCxnSpPr>
          <p:nvPr/>
        </p:nvCxnSpPr>
        <p:spPr>
          <a:xfrm>
            <a:off x="6580794" y="1753903"/>
            <a:ext cx="207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3" name="Google Shape;593;p39"/>
          <p:cNvSpPr/>
          <p:nvPr/>
        </p:nvSpPr>
        <p:spPr>
          <a:xfrm>
            <a:off x="4653654" y="2524125"/>
            <a:ext cx="6438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cxnSp>
        <p:nvCxnSpPr>
          <p:cNvPr id="594" name="Google Shape;594;p39"/>
          <p:cNvCxnSpPr>
            <a:stCxn id="595" idx="3"/>
            <a:endCxn id="596" idx="1"/>
          </p:cNvCxnSpPr>
          <p:nvPr/>
        </p:nvCxnSpPr>
        <p:spPr>
          <a:xfrm flipH="1" rot="10800000">
            <a:off x="5391955" y="4686476"/>
            <a:ext cx="1194300" cy="1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7" name="Google Shape;597;p39"/>
          <p:cNvCxnSpPr>
            <a:stCxn id="598" idx="0"/>
            <a:endCxn id="478" idx="0"/>
          </p:cNvCxnSpPr>
          <p:nvPr/>
        </p:nvCxnSpPr>
        <p:spPr>
          <a:xfrm rot="-5400000">
            <a:off x="3803194" y="-263205"/>
            <a:ext cx="126300" cy="2330100"/>
          </a:xfrm>
          <a:prstGeom prst="bentConnector3">
            <a:avLst>
              <a:gd fmla="val 17105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9" name="Google Shape;599;p39"/>
          <p:cNvCxnSpPr>
            <a:stCxn id="598" idx="3"/>
            <a:endCxn id="574" idx="0"/>
          </p:cNvCxnSpPr>
          <p:nvPr/>
        </p:nvCxnSpPr>
        <p:spPr>
          <a:xfrm>
            <a:off x="2999944" y="1069845"/>
            <a:ext cx="642600" cy="705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0" name="Google Shape;600;p39"/>
          <p:cNvSpPr/>
          <p:nvPr/>
        </p:nvSpPr>
        <p:spPr>
          <a:xfrm>
            <a:off x="2717713" y="1282700"/>
            <a:ext cx="5184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CP登録</a:t>
            </a:r>
            <a:endParaRPr sz="1300"/>
          </a:p>
        </p:txBody>
      </p:sp>
      <p:cxnSp>
        <p:nvCxnSpPr>
          <p:cNvPr id="601" name="Google Shape;601;p39"/>
          <p:cNvCxnSpPr>
            <a:stCxn id="586" idx="3"/>
            <a:endCxn id="602" idx="1"/>
          </p:cNvCxnSpPr>
          <p:nvPr/>
        </p:nvCxnSpPr>
        <p:spPr>
          <a:xfrm>
            <a:off x="5405294" y="4369203"/>
            <a:ext cx="1180800" cy="10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3" name="Google Shape;603;p39"/>
          <p:cNvSpPr/>
          <p:nvPr/>
        </p:nvSpPr>
        <p:spPr>
          <a:xfrm>
            <a:off x="5335044" y="4373277"/>
            <a:ext cx="6660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従量課金情報</a:t>
            </a:r>
            <a:endParaRPr sz="1300"/>
          </a:p>
        </p:txBody>
      </p:sp>
      <p:sp>
        <p:nvSpPr>
          <p:cNvPr id="604" name="Google Shape;604;p39"/>
          <p:cNvSpPr/>
          <p:nvPr/>
        </p:nvSpPr>
        <p:spPr>
          <a:xfrm>
            <a:off x="4777480" y="5053250"/>
            <a:ext cx="624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605" name="Google Shape;605;p39"/>
          <p:cNvSpPr/>
          <p:nvPr/>
        </p:nvSpPr>
        <p:spPr>
          <a:xfrm>
            <a:off x="5337373" y="4695592"/>
            <a:ext cx="6486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従量課金</a:t>
            </a: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情報</a:t>
            </a:r>
            <a:endParaRPr sz="700"/>
          </a:p>
        </p:txBody>
      </p:sp>
      <p:sp>
        <p:nvSpPr>
          <p:cNvPr id="606" name="Google Shape;606;p39"/>
          <p:cNvSpPr/>
          <p:nvPr/>
        </p:nvSpPr>
        <p:spPr>
          <a:xfrm>
            <a:off x="1973696" y="3402510"/>
            <a:ext cx="718200" cy="239700"/>
          </a:xfrm>
          <a:prstGeom prst="ellipse">
            <a:avLst/>
          </a:prstGeom>
          <a:noFill/>
          <a:ln cap="flat" cmpd="sng" w="9525">
            <a:solidFill>
              <a:srgbClr val="00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TF社</a:t>
            </a:r>
            <a:endParaRPr sz="1300"/>
          </a:p>
        </p:txBody>
      </p:sp>
      <p:cxnSp>
        <p:nvCxnSpPr>
          <p:cNvPr id="607" name="Google Shape;607;p39"/>
          <p:cNvCxnSpPr>
            <a:stCxn id="521" idx="1"/>
            <a:endCxn id="606" idx="6"/>
          </p:cNvCxnSpPr>
          <p:nvPr/>
        </p:nvCxnSpPr>
        <p:spPr>
          <a:xfrm rot="10800000">
            <a:off x="2691765" y="3522401"/>
            <a:ext cx="1106700" cy="323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8" name="Google Shape;608;p39"/>
          <p:cNvSpPr/>
          <p:nvPr/>
        </p:nvSpPr>
        <p:spPr>
          <a:xfrm>
            <a:off x="1274413" y="3749288"/>
            <a:ext cx="691200" cy="231900"/>
          </a:xfrm>
          <a:prstGeom prst="ellipse">
            <a:avLst/>
          </a:prstGeom>
          <a:noFill/>
          <a:ln cap="flat" cmpd="sng" w="9525">
            <a:solidFill>
              <a:srgbClr val="00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ｲﾝﾎﾞｲｽ社</a:t>
            </a:r>
            <a:endParaRPr sz="1300"/>
          </a:p>
        </p:txBody>
      </p:sp>
      <p:sp>
        <p:nvSpPr>
          <p:cNvPr id="609" name="Google Shape;609;p39"/>
          <p:cNvSpPr/>
          <p:nvPr/>
        </p:nvSpPr>
        <p:spPr>
          <a:xfrm>
            <a:off x="2847102" y="3534285"/>
            <a:ext cx="1187100" cy="1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請求書イメージ情報</a:t>
            </a:r>
            <a:endParaRPr sz="7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"/>
              <a:buFont typeface="Times New Roman"/>
              <a:buNone/>
            </a:pP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入金情報（返還メール）</a:t>
            </a:r>
            <a:endParaRPr sz="700"/>
          </a:p>
        </p:txBody>
      </p:sp>
      <p:cxnSp>
        <p:nvCxnSpPr>
          <p:cNvPr id="610" name="Google Shape;610;p39"/>
          <p:cNvCxnSpPr>
            <a:stCxn id="521" idx="1"/>
            <a:endCxn id="608" idx="6"/>
          </p:cNvCxnSpPr>
          <p:nvPr/>
        </p:nvCxnSpPr>
        <p:spPr>
          <a:xfrm flipH="1">
            <a:off x="1965465" y="3846101"/>
            <a:ext cx="1833000" cy="19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1" name="Google Shape;611;p39"/>
          <p:cNvSpPr/>
          <p:nvPr/>
        </p:nvSpPr>
        <p:spPr>
          <a:xfrm>
            <a:off x="2000598" y="3704457"/>
            <a:ext cx="5904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請求ﾃﾞｰﾀ</a:t>
            </a:r>
            <a:endParaRPr sz="1300"/>
          </a:p>
        </p:txBody>
      </p:sp>
      <p:cxnSp>
        <p:nvCxnSpPr>
          <p:cNvPr id="612" name="Google Shape;612;p39"/>
          <p:cNvCxnSpPr>
            <a:stCxn id="478" idx="3"/>
            <a:endCxn id="570" idx="0"/>
          </p:cNvCxnSpPr>
          <p:nvPr/>
        </p:nvCxnSpPr>
        <p:spPr>
          <a:xfrm>
            <a:off x="5411794" y="1060749"/>
            <a:ext cx="876300" cy="573300"/>
          </a:xfrm>
          <a:prstGeom prst="bentConnector2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613" name="Google Shape;613;p39"/>
          <p:cNvCxnSpPr>
            <a:stCxn id="614" idx="1"/>
            <a:endCxn id="615" idx="3"/>
          </p:cNvCxnSpPr>
          <p:nvPr/>
        </p:nvCxnSpPr>
        <p:spPr>
          <a:xfrm rot="10800000">
            <a:off x="5405326" y="5481231"/>
            <a:ext cx="314100" cy="4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616" name="Google Shape;616;p39"/>
          <p:cNvCxnSpPr>
            <a:stCxn id="617" idx="3"/>
            <a:endCxn id="574" idx="1"/>
          </p:cNvCxnSpPr>
          <p:nvPr/>
        </p:nvCxnSpPr>
        <p:spPr>
          <a:xfrm flipH="1" rot="10800000">
            <a:off x="2550103" y="1885958"/>
            <a:ext cx="718500" cy="296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8" name="Google Shape;618;p39"/>
          <p:cNvCxnSpPr>
            <a:stCxn id="617" idx="3"/>
            <a:endCxn id="619" idx="1"/>
          </p:cNvCxnSpPr>
          <p:nvPr/>
        </p:nvCxnSpPr>
        <p:spPr>
          <a:xfrm flipH="1" rot="10800000">
            <a:off x="2550103" y="2159258"/>
            <a:ext cx="2086500" cy="22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0" name="Google Shape;620;p39"/>
          <p:cNvSpPr/>
          <p:nvPr/>
        </p:nvSpPr>
        <p:spPr>
          <a:xfrm>
            <a:off x="2761501" y="2181064"/>
            <a:ext cx="624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調整金</a:t>
            </a: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登録</a:t>
            </a:r>
            <a:endParaRPr sz="1300"/>
          </a:p>
        </p:txBody>
      </p:sp>
      <p:cxnSp>
        <p:nvCxnSpPr>
          <p:cNvPr id="621" name="Google Shape;621;p39"/>
          <p:cNvCxnSpPr>
            <a:stCxn id="520" idx="3"/>
            <a:endCxn id="475" idx="1"/>
          </p:cNvCxnSpPr>
          <p:nvPr/>
        </p:nvCxnSpPr>
        <p:spPr>
          <a:xfrm>
            <a:off x="5391955" y="3849576"/>
            <a:ext cx="650400" cy="4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2" name="Google Shape;622;p39"/>
          <p:cNvCxnSpPr>
            <a:stCxn id="623" idx="3"/>
            <a:endCxn id="474" idx="1"/>
          </p:cNvCxnSpPr>
          <p:nvPr/>
        </p:nvCxnSpPr>
        <p:spPr>
          <a:xfrm>
            <a:off x="5391955" y="3620976"/>
            <a:ext cx="660000" cy="3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5" name="Google Shape;595;p39"/>
          <p:cNvSpPr/>
          <p:nvPr/>
        </p:nvSpPr>
        <p:spPr>
          <a:xfrm>
            <a:off x="4653655" y="4614476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535" name="Google Shape;535;p39"/>
          <p:cNvSpPr/>
          <p:nvPr/>
        </p:nvSpPr>
        <p:spPr>
          <a:xfrm>
            <a:off x="4653655" y="2828925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624" name="Google Shape;624;p39"/>
          <p:cNvSpPr/>
          <p:nvPr/>
        </p:nvSpPr>
        <p:spPr>
          <a:xfrm>
            <a:off x="4653655" y="4810125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625" name="Google Shape;625;p39"/>
          <p:cNvSpPr/>
          <p:nvPr/>
        </p:nvSpPr>
        <p:spPr>
          <a:xfrm>
            <a:off x="4653655" y="5648325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626" name="Google Shape;626;p39"/>
          <p:cNvSpPr/>
          <p:nvPr/>
        </p:nvSpPr>
        <p:spPr>
          <a:xfrm>
            <a:off x="4058438" y="2756200"/>
            <a:ext cx="597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請求先</a:t>
            </a:r>
            <a:r>
              <a:rPr b="0" i="0" lang="en-US" sz="700" u="none" cap="none" strike="noStrike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情報</a:t>
            </a:r>
            <a:endParaRPr sz="700"/>
          </a:p>
        </p:txBody>
      </p:sp>
      <p:sp>
        <p:nvSpPr>
          <p:cNvPr id="524" name="Google Shape;524;p39"/>
          <p:cNvSpPr/>
          <p:nvPr/>
        </p:nvSpPr>
        <p:spPr>
          <a:xfrm>
            <a:off x="5873623" y="2708975"/>
            <a:ext cx="6327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627" name="Google Shape;627;p39"/>
          <p:cNvSpPr/>
          <p:nvPr/>
        </p:nvSpPr>
        <p:spPr>
          <a:xfrm>
            <a:off x="3740161" y="2910659"/>
            <a:ext cx="9159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通話明細、請求ﾃﾞｰﾀ</a:t>
            </a:r>
            <a:endParaRPr sz="700"/>
          </a:p>
        </p:txBody>
      </p:sp>
      <p:sp>
        <p:nvSpPr>
          <p:cNvPr id="576" name="Google Shape;576;p39"/>
          <p:cNvSpPr/>
          <p:nvPr/>
        </p:nvSpPr>
        <p:spPr>
          <a:xfrm>
            <a:off x="4653655" y="1838325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488" name="Google Shape;488;p39"/>
          <p:cNvSpPr/>
          <p:nvPr/>
        </p:nvSpPr>
        <p:spPr>
          <a:xfrm>
            <a:off x="5873623" y="2480375"/>
            <a:ext cx="6327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628" name="Google Shape;628;p39"/>
          <p:cNvSpPr/>
          <p:nvPr/>
        </p:nvSpPr>
        <p:spPr>
          <a:xfrm>
            <a:off x="4653655" y="2306342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497" name="Google Shape;497;p39"/>
          <p:cNvSpPr/>
          <p:nvPr/>
        </p:nvSpPr>
        <p:spPr>
          <a:xfrm>
            <a:off x="5873623" y="2251775"/>
            <a:ext cx="6327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515" name="Google Shape;515;p39"/>
          <p:cNvSpPr/>
          <p:nvPr/>
        </p:nvSpPr>
        <p:spPr>
          <a:xfrm>
            <a:off x="5873623" y="2023175"/>
            <a:ext cx="6327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532" name="Google Shape;532;p39"/>
          <p:cNvSpPr/>
          <p:nvPr/>
        </p:nvSpPr>
        <p:spPr>
          <a:xfrm>
            <a:off x="5873623" y="2937575"/>
            <a:ext cx="6327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629" name="Google Shape;629;p39"/>
          <p:cNvSpPr/>
          <p:nvPr/>
        </p:nvSpPr>
        <p:spPr>
          <a:xfrm>
            <a:off x="4653655" y="2708976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623" name="Google Shape;623;p39"/>
          <p:cNvSpPr/>
          <p:nvPr/>
        </p:nvSpPr>
        <p:spPr>
          <a:xfrm>
            <a:off x="4653655" y="3547176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520" name="Google Shape;520;p39"/>
          <p:cNvSpPr/>
          <p:nvPr/>
        </p:nvSpPr>
        <p:spPr>
          <a:xfrm>
            <a:off x="4653655" y="3775776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630" name="Google Shape;630;p39"/>
          <p:cNvSpPr/>
          <p:nvPr/>
        </p:nvSpPr>
        <p:spPr>
          <a:xfrm>
            <a:off x="4653655" y="4888384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cxnSp>
        <p:nvCxnSpPr>
          <p:cNvPr id="631" name="Google Shape;631;p39"/>
          <p:cNvCxnSpPr>
            <a:stCxn id="485" idx="3"/>
            <a:endCxn id="509" idx="1"/>
          </p:cNvCxnSpPr>
          <p:nvPr/>
        </p:nvCxnSpPr>
        <p:spPr>
          <a:xfrm flipH="1" rot="10800000">
            <a:off x="4374012" y="4962288"/>
            <a:ext cx="262800" cy="2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32" name="Google Shape;632;p39"/>
          <p:cNvSpPr/>
          <p:nvPr/>
        </p:nvSpPr>
        <p:spPr>
          <a:xfrm>
            <a:off x="2010670" y="3967590"/>
            <a:ext cx="691200" cy="231900"/>
          </a:xfrm>
          <a:prstGeom prst="ellipse">
            <a:avLst/>
          </a:prstGeom>
          <a:noFill/>
          <a:ln cap="flat" cmpd="sng" w="9525">
            <a:solidFill>
              <a:srgbClr val="00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セディナ</a:t>
            </a:r>
            <a:endParaRPr sz="1300"/>
          </a:p>
        </p:txBody>
      </p:sp>
      <p:cxnSp>
        <p:nvCxnSpPr>
          <p:cNvPr id="633" name="Google Shape;633;p39"/>
          <p:cNvCxnSpPr>
            <a:stCxn id="589" idx="6"/>
            <a:endCxn id="634" idx="1"/>
          </p:cNvCxnSpPr>
          <p:nvPr/>
        </p:nvCxnSpPr>
        <p:spPr>
          <a:xfrm flipH="1" rot="10800000">
            <a:off x="2035095" y="4684432"/>
            <a:ext cx="1741500" cy="10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635" name="Google Shape;635;p39"/>
          <p:cNvCxnSpPr>
            <a:stCxn id="569" idx="3"/>
            <a:endCxn id="636" idx="1"/>
          </p:cNvCxnSpPr>
          <p:nvPr/>
        </p:nvCxnSpPr>
        <p:spPr>
          <a:xfrm>
            <a:off x="5405219" y="5761407"/>
            <a:ext cx="314100" cy="4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7" name="Google Shape;637;p39"/>
          <p:cNvCxnSpPr>
            <a:stCxn id="638" idx="3"/>
            <a:endCxn id="639" idx="1"/>
          </p:cNvCxnSpPr>
          <p:nvPr/>
        </p:nvCxnSpPr>
        <p:spPr>
          <a:xfrm>
            <a:off x="5405294" y="4074700"/>
            <a:ext cx="314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0" name="Google Shape;640;p39"/>
          <p:cNvCxnSpPr>
            <a:stCxn id="628" idx="1"/>
            <a:endCxn id="641" idx="3"/>
          </p:cNvCxnSpPr>
          <p:nvPr/>
        </p:nvCxnSpPr>
        <p:spPr>
          <a:xfrm flipH="1">
            <a:off x="4387255" y="2380142"/>
            <a:ext cx="2664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2" name="Google Shape;642;p39"/>
          <p:cNvCxnSpPr>
            <a:stCxn id="643" idx="1"/>
            <a:endCxn id="644" idx="3"/>
          </p:cNvCxnSpPr>
          <p:nvPr/>
        </p:nvCxnSpPr>
        <p:spPr>
          <a:xfrm flipH="1">
            <a:off x="3708034" y="2614543"/>
            <a:ext cx="938700" cy="10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1" name="Google Shape;481;p39"/>
          <p:cNvSpPr/>
          <p:nvPr/>
        </p:nvSpPr>
        <p:spPr>
          <a:xfrm>
            <a:off x="4653655" y="3209925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cxnSp>
        <p:nvCxnSpPr>
          <p:cNvPr id="645" name="Google Shape;645;p39"/>
          <p:cNvCxnSpPr>
            <a:stCxn id="521" idx="1"/>
            <a:endCxn id="632" idx="6"/>
          </p:cNvCxnSpPr>
          <p:nvPr/>
        </p:nvCxnSpPr>
        <p:spPr>
          <a:xfrm flipH="1">
            <a:off x="2701965" y="3846101"/>
            <a:ext cx="1096500" cy="237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6" name="Google Shape;646;p39"/>
          <p:cNvSpPr/>
          <p:nvPr/>
        </p:nvSpPr>
        <p:spPr>
          <a:xfrm>
            <a:off x="3282355" y="3933057"/>
            <a:ext cx="5904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rPr lang="en-US" sz="7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収納情報</a:t>
            </a:r>
            <a:endParaRPr sz="1300"/>
          </a:p>
        </p:txBody>
      </p:sp>
      <p:cxnSp>
        <p:nvCxnSpPr>
          <p:cNvPr id="647" name="Google Shape;647;p39"/>
          <p:cNvCxnSpPr>
            <a:stCxn id="595" idx="1"/>
            <a:endCxn id="634" idx="3"/>
          </p:cNvCxnSpPr>
          <p:nvPr/>
        </p:nvCxnSpPr>
        <p:spPr>
          <a:xfrm rot="10800000">
            <a:off x="4374055" y="4684376"/>
            <a:ext cx="279600" cy="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2" name="Google Shape;572;p39"/>
          <p:cNvSpPr/>
          <p:nvPr/>
        </p:nvSpPr>
        <p:spPr>
          <a:xfrm>
            <a:off x="4653655" y="1685925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598" name="Google Shape;598;p39"/>
          <p:cNvSpPr/>
          <p:nvPr/>
        </p:nvSpPr>
        <p:spPr>
          <a:xfrm>
            <a:off x="2402644" y="964995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Chimera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81" name="Google Shape;581;p39"/>
          <p:cNvSpPr/>
          <p:nvPr/>
        </p:nvSpPr>
        <p:spPr>
          <a:xfrm>
            <a:off x="1952803" y="1786824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DOORS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17" name="Google Shape;617;p39"/>
          <p:cNvSpPr/>
          <p:nvPr/>
        </p:nvSpPr>
        <p:spPr>
          <a:xfrm>
            <a:off x="1952803" y="2077208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SUMMIT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41" name="Google Shape;641;p39"/>
          <p:cNvSpPr/>
          <p:nvPr/>
        </p:nvSpPr>
        <p:spPr>
          <a:xfrm>
            <a:off x="3790098" y="2281094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BFS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44" name="Google Shape;644;p39"/>
          <p:cNvSpPr/>
          <p:nvPr/>
        </p:nvSpPr>
        <p:spPr>
          <a:xfrm>
            <a:off x="3110734" y="2519992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VSW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3119101" y="2800078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Rocky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482" name="Google Shape;482;p39"/>
          <p:cNvSpPr/>
          <p:nvPr/>
        </p:nvSpPr>
        <p:spPr>
          <a:xfrm>
            <a:off x="3119101" y="3181078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BILS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57" name="Google Shape;557;p39"/>
          <p:cNvSpPr/>
          <p:nvPr/>
        </p:nvSpPr>
        <p:spPr>
          <a:xfrm>
            <a:off x="3428663" y="5378521"/>
            <a:ext cx="597300" cy="2097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Camp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485" name="Google Shape;485;p39"/>
          <p:cNvSpPr/>
          <p:nvPr/>
        </p:nvSpPr>
        <p:spPr>
          <a:xfrm>
            <a:off x="3776712" y="4859538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CATS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48" name="Google Shape;648;p39"/>
          <p:cNvSpPr/>
          <p:nvPr/>
        </p:nvSpPr>
        <p:spPr>
          <a:xfrm>
            <a:off x="7576801" y="3512651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TROI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39" name="Google Shape;639;p39"/>
          <p:cNvSpPr/>
          <p:nvPr/>
        </p:nvSpPr>
        <p:spPr>
          <a:xfrm>
            <a:off x="5719426" y="3969851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OHW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38" name="Google Shape;638;p39"/>
          <p:cNvSpPr/>
          <p:nvPr/>
        </p:nvSpPr>
        <p:spPr>
          <a:xfrm>
            <a:off x="4636694" y="3969850"/>
            <a:ext cx="7686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02" name="Google Shape;602;p39"/>
          <p:cNvSpPr/>
          <p:nvPr/>
        </p:nvSpPr>
        <p:spPr>
          <a:xfrm>
            <a:off x="6586207" y="4274650"/>
            <a:ext cx="7017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BBﾌｫﾝ課金</a:t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cxnSp>
        <p:nvCxnSpPr>
          <p:cNvPr id="649" name="Google Shape;649;p39"/>
          <p:cNvCxnSpPr>
            <a:stCxn id="648" idx="2"/>
            <a:endCxn id="530" idx="3"/>
          </p:cNvCxnSpPr>
          <p:nvPr/>
        </p:nvCxnSpPr>
        <p:spPr>
          <a:xfrm rot="5400000">
            <a:off x="6851401" y="4195601"/>
            <a:ext cx="1497300" cy="550800"/>
          </a:xfrm>
          <a:prstGeom prst="bentConnector2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509" name="Google Shape;509;p39"/>
          <p:cNvSpPr/>
          <p:nvPr/>
        </p:nvSpPr>
        <p:spPr>
          <a:xfrm>
            <a:off x="4636694" y="4857477"/>
            <a:ext cx="7686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t/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86" name="Google Shape;586;p39"/>
          <p:cNvSpPr/>
          <p:nvPr/>
        </p:nvSpPr>
        <p:spPr>
          <a:xfrm>
            <a:off x="4636694" y="4264353"/>
            <a:ext cx="7686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10" name="Google Shape;510;p39"/>
          <p:cNvSpPr/>
          <p:nvPr/>
        </p:nvSpPr>
        <p:spPr>
          <a:xfrm>
            <a:off x="5719426" y="4859538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IVC</a:t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14" name="Google Shape;614;p39"/>
          <p:cNvSpPr/>
          <p:nvPr/>
        </p:nvSpPr>
        <p:spPr>
          <a:xfrm>
            <a:off x="5719426" y="5380581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CDB</a:t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36" name="Google Shape;636;p39"/>
          <p:cNvSpPr/>
          <p:nvPr/>
        </p:nvSpPr>
        <p:spPr>
          <a:xfrm>
            <a:off x="5719426" y="5660667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統合履歴</a:t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30" name="Google Shape;530;p39"/>
          <p:cNvSpPr/>
          <p:nvPr/>
        </p:nvSpPr>
        <p:spPr>
          <a:xfrm>
            <a:off x="6586208" y="5114905"/>
            <a:ext cx="738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EBISビリング</a:t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29" name="Google Shape;529;p39"/>
          <p:cNvSpPr/>
          <p:nvPr/>
        </p:nvSpPr>
        <p:spPr>
          <a:xfrm>
            <a:off x="4666919" y="5110800"/>
            <a:ext cx="7383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t/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15" name="Google Shape;615;p39"/>
          <p:cNvSpPr/>
          <p:nvPr/>
        </p:nvSpPr>
        <p:spPr>
          <a:xfrm>
            <a:off x="4666919" y="5376470"/>
            <a:ext cx="7383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t/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69" name="Google Shape;569;p39"/>
          <p:cNvSpPr/>
          <p:nvPr/>
        </p:nvSpPr>
        <p:spPr>
          <a:xfrm>
            <a:off x="4666919" y="5656557"/>
            <a:ext cx="7383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t/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96" name="Google Shape;596;p39"/>
          <p:cNvSpPr/>
          <p:nvPr/>
        </p:nvSpPr>
        <p:spPr>
          <a:xfrm>
            <a:off x="6586206" y="4581505"/>
            <a:ext cx="8379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ChronosBilling</a:t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68" name="Google Shape;568;p39"/>
          <p:cNvSpPr/>
          <p:nvPr/>
        </p:nvSpPr>
        <p:spPr>
          <a:xfrm>
            <a:off x="3781732" y="5656548"/>
            <a:ext cx="597300" cy="2097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tarte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37" name="Google Shape;537;p39"/>
          <p:cNvSpPr/>
          <p:nvPr/>
        </p:nvSpPr>
        <p:spPr>
          <a:xfrm>
            <a:off x="4725479" y="6266148"/>
            <a:ext cx="597300" cy="2097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SAP</a:t>
            </a:r>
            <a:endParaRPr sz="800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21" name="Google Shape;521;p39"/>
          <p:cNvSpPr/>
          <p:nvPr/>
        </p:nvSpPr>
        <p:spPr>
          <a:xfrm>
            <a:off x="3798465" y="3741251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TROI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85" name="Google Shape;585;p39"/>
          <p:cNvSpPr/>
          <p:nvPr/>
        </p:nvSpPr>
        <p:spPr>
          <a:xfrm>
            <a:off x="3428663" y="4274651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TOR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588" name="Google Shape;588;p39"/>
          <p:cNvSpPr/>
          <p:nvPr/>
        </p:nvSpPr>
        <p:spPr>
          <a:xfrm>
            <a:off x="2503322" y="4274651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TROI2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34" name="Google Shape;634;p39"/>
          <p:cNvSpPr/>
          <p:nvPr/>
        </p:nvSpPr>
        <p:spPr>
          <a:xfrm>
            <a:off x="3776712" y="4579451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郵送GW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19" name="Google Shape;619;p39"/>
          <p:cNvSpPr/>
          <p:nvPr/>
        </p:nvSpPr>
        <p:spPr>
          <a:xfrm>
            <a:off x="4636694" y="2054553"/>
            <a:ext cx="7686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sp>
        <p:nvSpPr>
          <p:cNvPr id="643" name="Google Shape;643;p39"/>
          <p:cNvSpPr/>
          <p:nvPr/>
        </p:nvSpPr>
        <p:spPr>
          <a:xfrm>
            <a:off x="4646734" y="2509693"/>
            <a:ext cx="7686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cxnSp>
        <p:nvCxnSpPr>
          <p:cNvPr id="650" name="Google Shape;650;p39"/>
          <p:cNvCxnSpPr>
            <a:stCxn id="518" idx="6"/>
            <a:endCxn id="648" idx="0"/>
          </p:cNvCxnSpPr>
          <p:nvPr/>
        </p:nvCxnSpPr>
        <p:spPr>
          <a:xfrm>
            <a:off x="7310845" y="3283549"/>
            <a:ext cx="564600" cy="229200"/>
          </a:xfrm>
          <a:prstGeom prst="bentConnector2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579" name="Google Shape;579;p39"/>
          <p:cNvSpPr/>
          <p:nvPr/>
        </p:nvSpPr>
        <p:spPr>
          <a:xfrm>
            <a:off x="3343044" y="964995"/>
            <a:ext cx="597300" cy="209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8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KJK</a:t>
            </a:r>
            <a:endParaRPr b="0" i="0" sz="8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  <p:cxnSp>
        <p:nvCxnSpPr>
          <p:cNvPr id="651" name="Google Shape;651;p39"/>
          <p:cNvCxnSpPr>
            <a:stCxn id="478" idx="1"/>
            <a:endCxn id="579" idx="3"/>
          </p:cNvCxnSpPr>
          <p:nvPr/>
        </p:nvCxnSpPr>
        <p:spPr>
          <a:xfrm flipH="1">
            <a:off x="3940294" y="1060749"/>
            <a:ext cx="710700" cy="9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2" name="Google Shape;652;p39"/>
          <p:cNvCxnSpPr>
            <a:stCxn id="589" idx="6"/>
            <a:endCxn id="588" idx="1"/>
          </p:cNvCxnSpPr>
          <p:nvPr/>
        </p:nvCxnSpPr>
        <p:spPr>
          <a:xfrm flipH="1" rot="10800000">
            <a:off x="2035095" y="4379632"/>
            <a:ext cx="4683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489" name="Google Shape;489;p39"/>
          <p:cNvSpPr/>
          <p:nvPr/>
        </p:nvSpPr>
        <p:spPr>
          <a:xfrm>
            <a:off x="4653655" y="2483456"/>
            <a:ext cx="738300" cy="1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Times New Roman"/>
              <a:buNone/>
            </a:pPr>
            <a:r>
              <a:t/>
            </a:r>
            <a:endParaRPr sz="1300"/>
          </a:p>
        </p:txBody>
      </p:sp>
      <p:sp>
        <p:nvSpPr>
          <p:cNvPr id="478" name="Google Shape;478;p39"/>
          <p:cNvSpPr/>
          <p:nvPr/>
        </p:nvSpPr>
        <p:spPr>
          <a:xfrm>
            <a:off x="4650994" y="838749"/>
            <a:ext cx="760800" cy="444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9975" lIns="80000" spcFirstLastPara="1" rIns="80000" wrap="square" tIns="399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</a:pPr>
            <a:r>
              <a:rPr lang="en-US" sz="1600">
                <a:solidFill>
                  <a:schemeClr val="dk1"/>
                </a:solidFill>
                <a:latin typeface="MS PGothic"/>
                <a:ea typeface="MS PGothic"/>
                <a:cs typeface="MS PGothic"/>
                <a:sym typeface="MS PGothic"/>
              </a:rPr>
              <a:t>ICS</a:t>
            </a:r>
            <a:endParaRPr b="0" i="0" sz="1600" u="none" cap="none" strike="noStrike">
              <a:solidFill>
                <a:schemeClr val="dk1"/>
              </a:solidFill>
              <a:latin typeface="MS PGothic"/>
              <a:ea typeface="MS PGothic"/>
              <a:cs typeface="MS PGothic"/>
              <a:sym typeface="MS P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0"/>
          <p:cNvSpPr/>
          <p:nvPr/>
        </p:nvSpPr>
        <p:spPr>
          <a:xfrm>
            <a:off x="305392" y="2284733"/>
            <a:ext cx="90504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EOF</a:t>
            </a:r>
            <a:endParaRPr sz="2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/>
          <p:nvPr/>
        </p:nvSpPr>
        <p:spPr>
          <a:xfrm>
            <a:off x="305392" y="2284733"/>
            <a:ext cx="90504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1．改訂履歴</a:t>
            </a:r>
            <a:endParaRPr sz="2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/>
        </p:nvSpPr>
        <p:spPr>
          <a:xfrm>
            <a:off x="337675" y="0"/>
            <a:ext cx="7287600" cy="6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000000"/>
                </a:solidFill>
                <a:latin typeface="M PLUS 1p"/>
                <a:ea typeface="M PLUS 1p"/>
                <a:cs typeface="M PLUS 1p"/>
                <a:sym typeface="M PLUS 1p"/>
              </a:rPr>
              <a:t>改訂履歴</a:t>
            </a:r>
            <a:endParaRPr sz="3500">
              <a:solidFill>
                <a:srgbClr val="000000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graphicFrame>
        <p:nvGraphicFramePr>
          <p:cNvPr id="105" name="Google Shape;105;p23"/>
          <p:cNvGraphicFramePr/>
          <p:nvPr/>
        </p:nvGraphicFramePr>
        <p:xfrm>
          <a:off x="695973" y="135436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{835D7F6F-96A9-4937-839D-253D8F7C4918}</a:tableStyleId>
              </a:tblPr>
              <a:tblGrid>
                <a:gridCol w="520525"/>
                <a:gridCol w="1258800"/>
                <a:gridCol w="1350325"/>
                <a:gridCol w="4271550"/>
                <a:gridCol w="1213600"/>
              </a:tblGrid>
              <a:tr h="397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rgbClr val="FFFFFF"/>
                          </a:solidFill>
                          <a:latin typeface="Meiryo"/>
                          <a:ea typeface="Meiryo"/>
                          <a:cs typeface="Meiryo"/>
                          <a:sym typeface="Meiryo"/>
                        </a:rPr>
                        <a:t>版</a:t>
                      </a:r>
                      <a:endParaRPr sz="19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solidFill>
                      <a:srgbClr val="1155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rgbClr val="FFFFFF"/>
                          </a:solidFill>
                          <a:latin typeface="Meiryo"/>
                          <a:ea typeface="Meiryo"/>
                          <a:cs typeface="Meiryo"/>
                          <a:sym typeface="Meiryo"/>
                        </a:rPr>
                        <a:t>日付</a:t>
                      </a:r>
                      <a:endParaRPr sz="19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solidFill>
                      <a:srgbClr val="1155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rgbClr val="FFFFFF"/>
                          </a:solidFill>
                          <a:latin typeface="Meiryo"/>
                          <a:ea typeface="Meiryo"/>
                          <a:cs typeface="Meiryo"/>
                          <a:sym typeface="Meiryo"/>
                        </a:rPr>
                        <a:t>担当</a:t>
                      </a:r>
                      <a:endParaRPr sz="19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solidFill>
                      <a:srgbClr val="1155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Font typeface="Arial"/>
                        <a:buNone/>
                      </a:pPr>
                      <a:r>
                        <a:rPr lang="en-US" sz="1300" u="none" cap="none" strike="noStrike">
                          <a:solidFill>
                            <a:srgbClr val="FFFFFF"/>
                          </a:solidFill>
                          <a:latin typeface="Meiryo"/>
                          <a:ea typeface="Meiryo"/>
                          <a:cs typeface="Meiryo"/>
                          <a:sym typeface="Meiryo"/>
                        </a:rPr>
                        <a:t>内容</a:t>
                      </a:r>
                      <a:endParaRPr sz="19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solidFill>
                      <a:srgbClr val="1155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rgbClr val="FFFFFF"/>
                          </a:solidFill>
                          <a:latin typeface="Meiryo"/>
                          <a:ea typeface="Meiryo"/>
                          <a:cs typeface="Meiryo"/>
                          <a:sym typeface="Meiryo"/>
                        </a:rPr>
                        <a:t>上長承認</a:t>
                      </a:r>
                      <a:endParaRPr sz="1300" u="none" cap="none" strike="noStrike">
                        <a:solidFill>
                          <a:srgbClr val="FFFFFF"/>
                        </a:solidFill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solidFill>
                      <a:srgbClr val="1155CC"/>
                    </a:solidFill>
                  </a:tcPr>
                </a:tc>
              </a:tr>
              <a:tr h="397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>
                          <a:latin typeface="Meiryo"/>
                          <a:ea typeface="Meiryo"/>
                          <a:cs typeface="Meiryo"/>
                          <a:sym typeface="Meiryo"/>
                        </a:rPr>
                        <a:t>1.0</a:t>
                      </a:r>
                      <a:endParaRPr sz="19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>
                          <a:latin typeface="Meiryo"/>
                          <a:ea typeface="Meiryo"/>
                          <a:cs typeface="Meiryo"/>
                          <a:sym typeface="Meiryo"/>
                        </a:rPr>
                        <a:t>2022/</a:t>
                      </a:r>
                      <a:r>
                        <a:rPr lang="en-US" sz="1300">
                          <a:latin typeface="Meiryo"/>
                          <a:ea typeface="Meiryo"/>
                          <a:cs typeface="Meiryo"/>
                          <a:sym typeface="Meiryo"/>
                        </a:rPr>
                        <a:t>01</a:t>
                      </a:r>
                      <a:r>
                        <a:rPr lang="en-US" sz="1300">
                          <a:latin typeface="Meiryo"/>
                          <a:ea typeface="Meiryo"/>
                          <a:cs typeface="Meiryo"/>
                          <a:sym typeface="Meiryo"/>
                        </a:rPr>
                        <a:t>/</a:t>
                      </a:r>
                      <a:r>
                        <a:rPr lang="en-US" sz="1300">
                          <a:latin typeface="Meiryo"/>
                          <a:ea typeface="Meiryo"/>
                          <a:cs typeface="Meiryo"/>
                          <a:sym typeface="Meiryo"/>
                        </a:rPr>
                        <a:t>06</a:t>
                      </a:r>
                      <a:endParaRPr sz="19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>
                          <a:latin typeface="Meiryo"/>
                          <a:ea typeface="Meiryo"/>
                          <a:cs typeface="Meiryo"/>
                          <a:sym typeface="Meiryo"/>
                        </a:rPr>
                        <a:t>杉崎 雄司</a:t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300" u="none" cap="none" strike="noStrike">
                          <a:latin typeface="Meiryo"/>
                          <a:ea typeface="Meiryo"/>
                          <a:cs typeface="Meiryo"/>
                          <a:sym typeface="Meiryo"/>
                        </a:rPr>
                        <a:t>初版</a:t>
                      </a:r>
                      <a:endParaRPr sz="19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Meiryo"/>
                          <a:ea typeface="Meiryo"/>
                          <a:cs typeface="Meiryo"/>
                          <a:sym typeface="Meiryo"/>
                        </a:rPr>
                        <a:t>01/06 斎藤</a:t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7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00"/>
                        </a:solidFill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97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00"/>
                        </a:solidFill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</a:tr>
              <a:tr h="397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00"/>
                        </a:solidFill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</a:tr>
              <a:tr h="397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00"/>
                        </a:solidFill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</a:tr>
              <a:tr h="397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00"/>
                        </a:solidFill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</a:tr>
              <a:tr h="397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000000"/>
                        </a:solidFill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Meiryo"/>
                        <a:ea typeface="Meiryo"/>
                        <a:cs typeface="Meiryo"/>
                        <a:sym typeface="Meiryo"/>
                      </a:endParaRPr>
                    </a:p>
                  </a:txBody>
                  <a:tcPr marT="121900" marB="121900" marR="99050" marL="9905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/>
          <p:nvPr/>
        </p:nvSpPr>
        <p:spPr>
          <a:xfrm>
            <a:off x="305392" y="2284733"/>
            <a:ext cx="90504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2．業務概要</a:t>
            </a:r>
            <a:endParaRPr sz="2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5"/>
          <p:cNvSpPr txBox="1"/>
          <p:nvPr>
            <p:ph type="title"/>
          </p:nvPr>
        </p:nvSpPr>
        <p:spPr>
          <a:xfrm>
            <a:off x="421348" y="203200"/>
            <a:ext cx="8187900" cy="624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5"/>
          <p:cNvSpPr/>
          <p:nvPr/>
        </p:nvSpPr>
        <p:spPr>
          <a:xfrm flipH="1">
            <a:off x="260146" y="3968933"/>
            <a:ext cx="9510600" cy="2843100"/>
          </a:xfrm>
          <a:prstGeom prst="corner">
            <a:avLst>
              <a:gd fmla="val 18360" name="adj1"/>
              <a:gd fmla="val 14530" name="adj2"/>
            </a:avLst>
          </a:prstGeom>
          <a:solidFill>
            <a:srgbClr val="B7B7B7"/>
          </a:solidFill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7" name="Google Shape;117;p25"/>
          <p:cNvSpPr/>
          <p:nvPr/>
        </p:nvSpPr>
        <p:spPr>
          <a:xfrm>
            <a:off x="260271" y="4185000"/>
            <a:ext cx="9109500" cy="1885200"/>
          </a:xfrm>
          <a:prstGeom prst="roundRect">
            <a:avLst>
              <a:gd fmla="val 12044" name="adj"/>
            </a:avLst>
          </a:prstGeom>
          <a:solidFill>
            <a:srgbClr val="D5F8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5"/>
          <p:cNvSpPr/>
          <p:nvPr/>
        </p:nvSpPr>
        <p:spPr>
          <a:xfrm>
            <a:off x="266419" y="2548700"/>
            <a:ext cx="5903400" cy="1571700"/>
          </a:xfrm>
          <a:prstGeom prst="roundRect">
            <a:avLst>
              <a:gd fmla="val 12044" name="adj"/>
            </a:avLst>
          </a:prstGeom>
          <a:solidFill>
            <a:srgbClr val="FFF7D9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5"/>
          <p:cNvSpPr/>
          <p:nvPr/>
        </p:nvSpPr>
        <p:spPr>
          <a:xfrm>
            <a:off x="591527" y="1252200"/>
            <a:ext cx="8376000" cy="801600"/>
          </a:xfrm>
          <a:prstGeom prst="roundRect">
            <a:avLst>
              <a:gd fmla="val 17124" name="adj"/>
            </a:avLst>
          </a:prstGeom>
          <a:solidFill>
            <a:srgbClr val="FFFFFF"/>
          </a:solidFill>
          <a:ln cap="flat" cmpd="sng" w="9525">
            <a:solidFill>
              <a:srgbClr val="76A5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0" name="Google Shape;120;p25"/>
          <p:cNvSpPr/>
          <p:nvPr/>
        </p:nvSpPr>
        <p:spPr>
          <a:xfrm>
            <a:off x="1969906" y="6418075"/>
            <a:ext cx="1211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666666"/>
                </a:solidFill>
                <a:highlight>
                  <a:srgbClr val="FFFFFF"/>
                </a:highlight>
                <a:latin typeface="Archivo Black"/>
                <a:ea typeface="Archivo Black"/>
                <a:cs typeface="Archivo Black"/>
                <a:sym typeface="Archivo Black"/>
              </a:rPr>
              <a:t>NTT東/西</a:t>
            </a:r>
            <a:endParaRPr sz="1400">
              <a:solidFill>
                <a:srgbClr val="666666"/>
              </a:solidFill>
              <a:highlight>
                <a:srgbClr val="FFFFFF"/>
              </a:highlight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pic>
        <p:nvPicPr>
          <p:cNvPr id="121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5148" y="2620546"/>
            <a:ext cx="690950" cy="926323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5"/>
          <p:cNvSpPr/>
          <p:nvPr/>
        </p:nvSpPr>
        <p:spPr>
          <a:xfrm>
            <a:off x="921727" y="1904415"/>
            <a:ext cx="2118000" cy="294900"/>
          </a:xfrm>
          <a:prstGeom prst="roundRect">
            <a:avLst>
              <a:gd fmla="val 17124" name="adj"/>
            </a:avLst>
          </a:prstGeom>
          <a:solidFill>
            <a:srgbClr val="76A5AF"/>
          </a:solidFill>
          <a:ln cap="flat" cmpd="sng" w="9525">
            <a:solidFill>
              <a:srgbClr val="76A5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申込・登録</a:t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3687152" y="1904415"/>
            <a:ext cx="2118000" cy="294900"/>
          </a:xfrm>
          <a:prstGeom prst="roundRect">
            <a:avLst>
              <a:gd fmla="val 17124" name="adj"/>
            </a:avLst>
          </a:prstGeom>
          <a:solidFill>
            <a:srgbClr val="76A5AF"/>
          </a:solidFill>
          <a:ln cap="flat" cmpd="sng" w="9525">
            <a:solidFill>
              <a:srgbClr val="76A5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照会・問合せ</a:t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4" name="Google Shape;124;p25"/>
          <p:cNvSpPr/>
          <p:nvPr/>
        </p:nvSpPr>
        <p:spPr>
          <a:xfrm>
            <a:off x="6452577" y="1904415"/>
            <a:ext cx="2118000" cy="294900"/>
          </a:xfrm>
          <a:prstGeom prst="roundRect">
            <a:avLst>
              <a:gd fmla="val 17124" name="adj"/>
            </a:avLst>
          </a:prstGeom>
          <a:solidFill>
            <a:srgbClr val="76A5AF"/>
          </a:solidFill>
          <a:ln cap="flat" cmpd="sng" w="9525">
            <a:solidFill>
              <a:srgbClr val="76A5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請求・入金</a:t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5" name="Google Shape;125;p25"/>
          <p:cNvSpPr txBox="1"/>
          <p:nvPr/>
        </p:nvSpPr>
        <p:spPr>
          <a:xfrm>
            <a:off x="260271" y="2780617"/>
            <a:ext cx="1062000" cy="8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フロント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システム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6" name="Google Shape;126;p25"/>
          <p:cNvSpPr/>
          <p:nvPr/>
        </p:nvSpPr>
        <p:spPr>
          <a:xfrm>
            <a:off x="1366273" y="4342700"/>
            <a:ext cx="2466000" cy="1571700"/>
          </a:xfrm>
          <a:prstGeom prst="roundRect">
            <a:avLst>
              <a:gd fmla="val 12044" name="adj"/>
            </a:avLst>
          </a:prstGeom>
          <a:solidFill>
            <a:srgbClr val="B6CB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5"/>
          <p:cNvSpPr txBox="1"/>
          <p:nvPr/>
        </p:nvSpPr>
        <p:spPr>
          <a:xfrm>
            <a:off x="260271" y="4812617"/>
            <a:ext cx="1062000" cy="8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基幹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システム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1663625" y="4319525"/>
            <a:ext cx="19995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顧客管理システム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9" name="Google Shape;129;p25"/>
          <p:cNvSpPr/>
          <p:nvPr/>
        </p:nvSpPr>
        <p:spPr>
          <a:xfrm>
            <a:off x="4448248" y="4348267"/>
            <a:ext cx="4578300" cy="1571700"/>
          </a:xfrm>
          <a:prstGeom prst="roundRect">
            <a:avLst>
              <a:gd fmla="val 12044" name="adj"/>
            </a:avLst>
          </a:prstGeom>
          <a:solidFill>
            <a:srgbClr val="C2F0D3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5"/>
          <p:cNvSpPr txBox="1"/>
          <p:nvPr/>
        </p:nvSpPr>
        <p:spPr>
          <a:xfrm>
            <a:off x="5862100" y="4290075"/>
            <a:ext cx="19995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料金管理システム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1573440" y="4761931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審査・与信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2" name="Google Shape;132;p25"/>
          <p:cNvSpPr/>
          <p:nvPr/>
        </p:nvSpPr>
        <p:spPr>
          <a:xfrm>
            <a:off x="1573440" y="5139533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顧客情報管理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1573440" y="5531373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プロビジョニング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4686942" y="4863531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料金業務管理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4686942" y="5328173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督促管理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6" name="Google Shape;136;p25"/>
          <p:cNvSpPr/>
          <p:nvPr/>
        </p:nvSpPr>
        <p:spPr>
          <a:xfrm>
            <a:off x="6774090" y="4863531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課金・請求管理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7" name="Google Shape;137;p25"/>
          <p:cNvSpPr/>
          <p:nvPr/>
        </p:nvSpPr>
        <p:spPr>
          <a:xfrm>
            <a:off x="6774090" y="5328173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入金管理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38" name="Google Shape;138;p25"/>
          <p:cNvCxnSpPr/>
          <p:nvPr/>
        </p:nvCxnSpPr>
        <p:spPr>
          <a:xfrm>
            <a:off x="7617810" y="3414172"/>
            <a:ext cx="0" cy="895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" name="Google Shape;139;p25"/>
          <p:cNvSpPr txBox="1"/>
          <p:nvPr/>
        </p:nvSpPr>
        <p:spPr>
          <a:xfrm>
            <a:off x="4753206" y="3651343"/>
            <a:ext cx="14910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コールセンター</a:t>
            </a:r>
            <a:endParaRPr b="1"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2953085" y="3649023"/>
            <a:ext cx="14910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セルフ系</a:t>
            </a:r>
            <a:endParaRPr b="1"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41" name="Google Shape;141;p25"/>
          <p:cNvCxnSpPr/>
          <p:nvPr/>
        </p:nvCxnSpPr>
        <p:spPr>
          <a:xfrm flipH="1">
            <a:off x="3714956" y="4061824"/>
            <a:ext cx="1783800" cy="466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25"/>
          <p:cNvCxnSpPr/>
          <p:nvPr/>
        </p:nvCxnSpPr>
        <p:spPr>
          <a:xfrm>
            <a:off x="3580576" y="4044931"/>
            <a:ext cx="1033200" cy="5271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" name="Google Shape;143;p25"/>
          <p:cNvCxnSpPr/>
          <p:nvPr/>
        </p:nvCxnSpPr>
        <p:spPr>
          <a:xfrm>
            <a:off x="2408040" y="5826173"/>
            <a:ext cx="2400" cy="5919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4" name="Google Shape;144;p25"/>
          <p:cNvCxnSpPr/>
          <p:nvPr/>
        </p:nvCxnSpPr>
        <p:spPr>
          <a:xfrm rot="10800000">
            <a:off x="7452710" y="3414364"/>
            <a:ext cx="0" cy="895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" name="Google Shape;145;p25"/>
          <p:cNvCxnSpPr/>
          <p:nvPr/>
        </p:nvCxnSpPr>
        <p:spPr>
          <a:xfrm>
            <a:off x="5513300" y="4048756"/>
            <a:ext cx="0" cy="552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" name="Google Shape;146;p25"/>
          <p:cNvCxnSpPr/>
          <p:nvPr/>
        </p:nvCxnSpPr>
        <p:spPr>
          <a:xfrm>
            <a:off x="3579422" y="4034196"/>
            <a:ext cx="0" cy="552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7" name="Google Shape;147;p25"/>
          <p:cNvCxnSpPr/>
          <p:nvPr/>
        </p:nvCxnSpPr>
        <p:spPr>
          <a:xfrm flipH="1">
            <a:off x="1881115" y="3902200"/>
            <a:ext cx="5700" cy="4947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8" name="Google Shape;14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4562" y="2236200"/>
            <a:ext cx="620290" cy="895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0728" y="3463800"/>
            <a:ext cx="690950" cy="6063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25"/>
          <p:cNvCxnSpPr/>
          <p:nvPr/>
        </p:nvCxnSpPr>
        <p:spPr>
          <a:xfrm flipH="1">
            <a:off x="1975532" y="2198961"/>
            <a:ext cx="5400" cy="486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" name="Google Shape;151;p25"/>
          <p:cNvCxnSpPr/>
          <p:nvPr/>
        </p:nvCxnSpPr>
        <p:spPr>
          <a:xfrm flipH="1">
            <a:off x="4746741" y="2198961"/>
            <a:ext cx="5400" cy="486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" name="Google Shape;152;p25"/>
          <p:cNvSpPr/>
          <p:nvPr/>
        </p:nvSpPr>
        <p:spPr>
          <a:xfrm flipH="1">
            <a:off x="65" y="0"/>
            <a:ext cx="9906097" cy="635022"/>
          </a:xfrm>
          <a:custGeom>
            <a:rect b="b" l="l" r="r" t="t"/>
            <a:pathLst>
              <a:path extrusionOk="0" h="21383" w="149104">
                <a:moveTo>
                  <a:pt x="149104" y="21383"/>
                </a:moveTo>
                <a:lnTo>
                  <a:pt x="149104" y="0"/>
                </a:lnTo>
                <a:lnTo>
                  <a:pt x="0" y="0"/>
                </a:lnTo>
                <a:lnTo>
                  <a:pt x="21961" y="21383"/>
                </a:lnTo>
                <a:close/>
              </a:path>
            </a:pathLst>
          </a:cu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sp>
      <p:sp>
        <p:nvSpPr>
          <p:cNvPr id="153" name="Google Shape;153;p25"/>
          <p:cNvSpPr txBox="1"/>
          <p:nvPr/>
        </p:nvSpPr>
        <p:spPr>
          <a:xfrm>
            <a:off x="180835" y="-16233"/>
            <a:ext cx="80448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TM事業 業務イメージ（ハイレベル機能名）</a:t>
            </a:r>
            <a:endParaRPr b="1" sz="28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1136985" y="3535182"/>
            <a:ext cx="14910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法人営業</a:t>
            </a:r>
            <a:endParaRPr b="1"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55" name="Google Shape;155;p25"/>
          <p:cNvCxnSpPr/>
          <p:nvPr/>
        </p:nvCxnSpPr>
        <p:spPr>
          <a:xfrm flipH="1" rot="10800000">
            <a:off x="3609403" y="5090173"/>
            <a:ext cx="1041000" cy="36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p25"/>
          <p:cNvCxnSpPr/>
          <p:nvPr/>
        </p:nvCxnSpPr>
        <p:spPr>
          <a:xfrm flipH="1" rot="10800000">
            <a:off x="3609403" y="5496573"/>
            <a:ext cx="1041000" cy="36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57" name="Google Shape;157;p25"/>
          <p:cNvCxnSpPr/>
          <p:nvPr/>
        </p:nvCxnSpPr>
        <p:spPr>
          <a:xfrm rot="10800000">
            <a:off x="8792511" y="4918333"/>
            <a:ext cx="642900" cy="69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" name="Google Shape;158;p25"/>
          <p:cNvSpPr/>
          <p:nvPr/>
        </p:nvSpPr>
        <p:spPr>
          <a:xfrm>
            <a:off x="3596450" y="947067"/>
            <a:ext cx="1999500" cy="582300"/>
          </a:xfrm>
          <a:prstGeom prst="roundRect">
            <a:avLst>
              <a:gd fmla="val 50000" name="adj"/>
            </a:avLst>
          </a:prstGeom>
          <a:solidFill>
            <a:srgbClr val="D1FFF1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お客様</a:t>
            </a:r>
            <a:endParaRPr b="1" sz="28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59" name="Google Shape;159;p25"/>
          <p:cNvCxnSpPr>
            <a:stCxn id="120" idx="0"/>
            <a:endCxn id="133" idx="2"/>
          </p:cNvCxnSpPr>
          <p:nvPr/>
        </p:nvCxnSpPr>
        <p:spPr>
          <a:xfrm rot="10800000">
            <a:off x="2573206" y="5826175"/>
            <a:ext cx="2400" cy="5919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" name="Google Shape;160;p25"/>
          <p:cNvSpPr/>
          <p:nvPr/>
        </p:nvSpPr>
        <p:spPr>
          <a:xfrm>
            <a:off x="6452577" y="3123615"/>
            <a:ext cx="2118000" cy="294900"/>
          </a:xfrm>
          <a:prstGeom prst="roundRect">
            <a:avLst>
              <a:gd fmla="val 17124" name="adj"/>
            </a:avLst>
          </a:prstGeom>
          <a:solidFill>
            <a:srgbClr val="8E7CC3"/>
          </a:solidFill>
          <a:ln cap="flat" cmpd="sng" w="9525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印刷会社</a:t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61" name="Google Shape;161;p25"/>
          <p:cNvCxnSpPr/>
          <p:nvPr/>
        </p:nvCxnSpPr>
        <p:spPr>
          <a:xfrm>
            <a:off x="7617810" y="2194972"/>
            <a:ext cx="0" cy="895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25"/>
          <p:cNvCxnSpPr/>
          <p:nvPr/>
        </p:nvCxnSpPr>
        <p:spPr>
          <a:xfrm rot="10800000">
            <a:off x="7452710" y="2195164"/>
            <a:ext cx="0" cy="895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3" name="Google Shape;16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87116" y="6330950"/>
            <a:ext cx="423069" cy="4024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25"/>
          <p:cNvCxnSpPr/>
          <p:nvPr/>
        </p:nvCxnSpPr>
        <p:spPr>
          <a:xfrm>
            <a:off x="9435048" y="6310867"/>
            <a:ext cx="0" cy="481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65" name="Google Shape;165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9667" y="2750367"/>
            <a:ext cx="690950" cy="696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67846" y="2740167"/>
            <a:ext cx="1491098" cy="725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421348" y="203200"/>
            <a:ext cx="8187900" cy="624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6"/>
          <p:cNvSpPr/>
          <p:nvPr/>
        </p:nvSpPr>
        <p:spPr>
          <a:xfrm flipH="1">
            <a:off x="260146" y="3968933"/>
            <a:ext cx="9510600" cy="2843100"/>
          </a:xfrm>
          <a:prstGeom prst="corner">
            <a:avLst>
              <a:gd fmla="val 18360" name="adj1"/>
              <a:gd fmla="val 14530" name="adj2"/>
            </a:avLst>
          </a:prstGeom>
          <a:solidFill>
            <a:srgbClr val="B7B7B7"/>
          </a:solidFill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3" name="Google Shape;173;p26"/>
          <p:cNvSpPr/>
          <p:nvPr/>
        </p:nvSpPr>
        <p:spPr>
          <a:xfrm>
            <a:off x="260271" y="4185000"/>
            <a:ext cx="9109500" cy="1885200"/>
          </a:xfrm>
          <a:prstGeom prst="roundRect">
            <a:avLst>
              <a:gd fmla="val 12044" name="adj"/>
            </a:avLst>
          </a:prstGeom>
          <a:solidFill>
            <a:srgbClr val="D5F8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6"/>
          <p:cNvSpPr/>
          <p:nvPr/>
        </p:nvSpPr>
        <p:spPr>
          <a:xfrm>
            <a:off x="591527" y="1252200"/>
            <a:ext cx="8376000" cy="801600"/>
          </a:xfrm>
          <a:prstGeom prst="roundRect">
            <a:avLst>
              <a:gd fmla="val 17124" name="adj"/>
            </a:avLst>
          </a:prstGeom>
          <a:solidFill>
            <a:srgbClr val="FFFFFF"/>
          </a:solidFill>
          <a:ln cap="flat" cmpd="sng" w="9525">
            <a:solidFill>
              <a:srgbClr val="76A5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5" name="Google Shape;175;p26"/>
          <p:cNvSpPr/>
          <p:nvPr/>
        </p:nvSpPr>
        <p:spPr>
          <a:xfrm>
            <a:off x="1969906" y="6418075"/>
            <a:ext cx="12114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666666"/>
                </a:solidFill>
                <a:highlight>
                  <a:srgbClr val="FFFFFF"/>
                </a:highlight>
                <a:latin typeface="Archivo Black"/>
                <a:ea typeface="Archivo Black"/>
                <a:cs typeface="Archivo Black"/>
                <a:sym typeface="Archivo Black"/>
              </a:rPr>
              <a:t>NTT東/西</a:t>
            </a:r>
            <a:endParaRPr sz="1400">
              <a:solidFill>
                <a:srgbClr val="666666"/>
              </a:solidFill>
              <a:highlight>
                <a:srgbClr val="FFFFFF"/>
              </a:highlight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pic>
        <p:nvPicPr>
          <p:cNvPr id="176" name="Google Shape;176;p26"/>
          <p:cNvPicPr preferRelativeResize="0"/>
          <p:nvPr/>
        </p:nvPicPr>
        <p:blipFill rotWithShape="1">
          <a:blip r:embed="rId3">
            <a:alphaModFix/>
          </a:blip>
          <a:srcRect b="0" l="24761" r="0" t="0"/>
          <a:stretch/>
        </p:blipFill>
        <p:spPr>
          <a:xfrm>
            <a:off x="3954512" y="3533521"/>
            <a:ext cx="834573" cy="29466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/>
          <p:nvPr/>
        </p:nvSpPr>
        <p:spPr>
          <a:xfrm>
            <a:off x="921727" y="1904415"/>
            <a:ext cx="2118000" cy="294900"/>
          </a:xfrm>
          <a:prstGeom prst="roundRect">
            <a:avLst>
              <a:gd fmla="val 17124" name="adj"/>
            </a:avLst>
          </a:prstGeom>
          <a:solidFill>
            <a:srgbClr val="76A5AF"/>
          </a:solidFill>
          <a:ln cap="flat" cmpd="sng" w="9525">
            <a:solidFill>
              <a:srgbClr val="76A5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申込・登録</a:t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8" name="Google Shape;178;p26"/>
          <p:cNvSpPr/>
          <p:nvPr/>
        </p:nvSpPr>
        <p:spPr>
          <a:xfrm>
            <a:off x="3687152" y="1904415"/>
            <a:ext cx="2118000" cy="294900"/>
          </a:xfrm>
          <a:prstGeom prst="roundRect">
            <a:avLst>
              <a:gd fmla="val 17124" name="adj"/>
            </a:avLst>
          </a:prstGeom>
          <a:solidFill>
            <a:srgbClr val="76A5AF"/>
          </a:solidFill>
          <a:ln cap="flat" cmpd="sng" w="9525">
            <a:solidFill>
              <a:srgbClr val="76A5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照会・問合せ</a:t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9" name="Google Shape;179;p26"/>
          <p:cNvSpPr/>
          <p:nvPr/>
        </p:nvSpPr>
        <p:spPr>
          <a:xfrm>
            <a:off x="6452577" y="1904415"/>
            <a:ext cx="2118000" cy="294900"/>
          </a:xfrm>
          <a:prstGeom prst="roundRect">
            <a:avLst>
              <a:gd fmla="val 17124" name="adj"/>
            </a:avLst>
          </a:prstGeom>
          <a:solidFill>
            <a:srgbClr val="76A5AF"/>
          </a:solidFill>
          <a:ln cap="flat" cmpd="sng" w="9525">
            <a:solidFill>
              <a:srgbClr val="76A5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請求・入金</a:t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260271" y="2780617"/>
            <a:ext cx="1062000" cy="8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フロント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システム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1" name="Google Shape;181;p26"/>
          <p:cNvSpPr/>
          <p:nvPr/>
        </p:nvSpPr>
        <p:spPr>
          <a:xfrm>
            <a:off x="1366273" y="4342700"/>
            <a:ext cx="2466000" cy="1571700"/>
          </a:xfrm>
          <a:prstGeom prst="roundRect">
            <a:avLst>
              <a:gd fmla="val 12044" name="adj"/>
            </a:avLst>
          </a:prstGeom>
          <a:solidFill>
            <a:srgbClr val="B6CB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 txBox="1"/>
          <p:nvPr/>
        </p:nvSpPr>
        <p:spPr>
          <a:xfrm>
            <a:off x="260271" y="4812617"/>
            <a:ext cx="1062000" cy="8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基幹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システム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3" name="Google Shape;183;p26"/>
          <p:cNvSpPr txBox="1"/>
          <p:nvPr/>
        </p:nvSpPr>
        <p:spPr>
          <a:xfrm>
            <a:off x="1663625" y="4319525"/>
            <a:ext cx="19995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顧客管理システム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4" name="Google Shape;184;p26"/>
          <p:cNvSpPr/>
          <p:nvPr/>
        </p:nvSpPr>
        <p:spPr>
          <a:xfrm>
            <a:off x="4448248" y="4348267"/>
            <a:ext cx="4578300" cy="1571700"/>
          </a:xfrm>
          <a:prstGeom prst="roundRect">
            <a:avLst>
              <a:gd fmla="val 12044" name="adj"/>
            </a:avLst>
          </a:prstGeom>
          <a:solidFill>
            <a:srgbClr val="C2F0D3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6"/>
          <p:cNvSpPr txBox="1"/>
          <p:nvPr/>
        </p:nvSpPr>
        <p:spPr>
          <a:xfrm>
            <a:off x="5862099" y="4290075"/>
            <a:ext cx="21180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料金管理システム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6" name="Google Shape;186;p26"/>
          <p:cNvSpPr/>
          <p:nvPr/>
        </p:nvSpPr>
        <p:spPr>
          <a:xfrm>
            <a:off x="1573440" y="4761931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ICOS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7" name="Google Shape;187;p26"/>
          <p:cNvSpPr/>
          <p:nvPr/>
        </p:nvSpPr>
        <p:spPr>
          <a:xfrm>
            <a:off x="1573440" y="5139533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EBIS契約管理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8" name="Google Shape;188;p26"/>
          <p:cNvSpPr/>
          <p:nvPr/>
        </p:nvSpPr>
        <p:spPr>
          <a:xfrm>
            <a:off x="1573440" y="5531373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FMS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9" name="Google Shape;189;p26"/>
          <p:cNvSpPr/>
          <p:nvPr/>
        </p:nvSpPr>
        <p:spPr>
          <a:xfrm>
            <a:off x="4686942" y="4863531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TCCB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0" name="Google Shape;190;p26"/>
          <p:cNvSpPr/>
          <p:nvPr/>
        </p:nvSpPr>
        <p:spPr>
          <a:xfrm>
            <a:off x="4686942" y="5328173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MACH3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1" name="Google Shape;191;p26"/>
          <p:cNvSpPr/>
          <p:nvPr/>
        </p:nvSpPr>
        <p:spPr>
          <a:xfrm>
            <a:off x="6774090" y="4863531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EBiSビリング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2" name="Google Shape;192;p26"/>
          <p:cNvSpPr/>
          <p:nvPr/>
        </p:nvSpPr>
        <p:spPr>
          <a:xfrm>
            <a:off x="6774090" y="5328173"/>
            <a:ext cx="19995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CDB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93" name="Google Shape;193;p26"/>
          <p:cNvCxnSpPr/>
          <p:nvPr/>
        </p:nvCxnSpPr>
        <p:spPr>
          <a:xfrm>
            <a:off x="7617810" y="3414172"/>
            <a:ext cx="0" cy="895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p26"/>
          <p:cNvSpPr txBox="1"/>
          <p:nvPr/>
        </p:nvSpPr>
        <p:spPr>
          <a:xfrm>
            <a:off x="4753206" y="3651343"/>
            <a:ext cx="14910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コールセンター</a:t>
            </a:r>
            <a:endParaRPr b="1"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2953085" y="3649023"/>
            <a:ext cx="14910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セルフ系</a:t>
            </a:r>
            <a:endParaRPr b="1"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96" name="Google Shape;196;p26"/>
          <p:cNvCxnSpPr/>
          <p:nvPr/>
        </p:nvCxnSpPr>
        <p:spPr>
          <a:xfrm flipH="1">
            <a:off x="3714956" y="4061824"/>
            <a:ext cx="1783800" cy="466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3580576" y="4044931"/>
            <a:ext cx="1033200" cy="5271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2408040" y="5826173"/>
            <a:ext cx="2400" cy="5919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6"/>
          <p:cNvCxnSpPr/>
          <p:nvPr/>
        </p:nvCxnSpPr>
        <p:spPr>
          <a:xfrm rot="10800000">
            <a:off x="7452710" y="3414364"/>
            <a:ext cx="0" cy="895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" name="Google Shape;200;p26"/>
          <p:cNvCxnSpPr/>
          <p:nvPr/>
        </p:nvCxnSpPr>
        <p:spPr>
          <a:xfrm>
            <a:off x="5513300" y="4048756"/>
            <a:ext cx="0" cy="552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26"/>
          <p:cNvCxnSpPr/>
          <p:nvPr/>
        </p:nvCxnSpPr>
        <p:spPr>
          <a:xfrm>
            <a:off x="3579422" y="4034196"/>
            <a:ext cx="0" cy="552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26"/>
          <p:cNvCxnSpPr/>
          <p:nvPr/>
        </p:nvCxnSpPr>
        <p:spPr>
          <a:xfrm flipH="1">
            <a:off x="1881115" y="3902200"/>
            <a:ext cx="5700" cy="4947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03" name="Google Shape;20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4562" y="2236200"/>
            <a:ext cx="620290" cy="895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0728" y="3463800"/>
            <a:ext cx="690950" cy="6063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5" name="Google Shape;205;p26"/>
          <p:cNvCxnSpPr/>
          <p:nvPr/>
        </p:nvCxnSpPr>
        <p:spPr>
          <a:xfrm flipH="1">
            <a:off x="1975532" y="2198961"/>
            <a:ext cx="5400" cy="486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26"/>
          <p:cNvCxnSpPr/>
          <p:nvPr/>
        </p:nvCxnSpPr>
        <p:spPr>
          <a:xfrm flipH="1">
            <a:off x="4746741" y="2198961"/>
            <a:ext cx="5400" cy="486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7" name="Google Shape;207;p26"/>
          <p:cNvSpPr/>
          <p:nvPr/>
        </p:nvSpPr>
        <p:spPr>
          <a:xfrm flipH="1">
            <a:off x="65" y="0"/>
            <a:ext cx="9906097" cy="635022"/>
          </a:xfrm>
          <a:custGeom>
            <a:rect b="b" l="l" r="r" t="t"/>
            <a:pathLst>
              <a:path extrusionOk="0" h="21383" w="149104">
                <a:moveTo>
                  <a:pt x="149104" y="21383"/>
                </a:moveTo>
                <a:lnTo>
                  <a:pt x="149104" y="0"/>
                </a:lnTo>
                <a:lnTo>
                  <a:pt x="0" y="0"/>
                </a:lnTo>
                <a:lnTo>
                  <a:pt x="21961" y="21383"/>
                </a:lnTo>
                <a:close/>
              </a:path>
            </a:pathLst>
          </a:cu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sp>
      <p:sp>
        <p:nvSpPr>
          <p:cNvPr id="208" name="Google Shape;208;p26"/>
          <p:cNvSpPr txBox="1"/>
          <p:nvPr/>
        </p:nvSpPr>
        <p:spPr>
          <a:xfrm>
            <a:off x="180835" y="-16233"/>
            <a:ext cx="80448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TM事業 業務イメージ（ハイレベル機能名）</a:t>
            </a:r>
            <a:endParaRPr b="1" sz="28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9" name="Google Shape;209;p26"/>
          <p:cNvSpPr txBox="1"/>
          <p:nvPr/>
        </p:nvSpPr>
        <p:spPr>
          <a:xfrm>
            <a:off x="1136985" y="3535182"/>
            <a:ext cx="14910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ショップ系</a:t>
            </a:r>
            <a:endParaRPr b="1"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210" name="Google Shape;210;p26"/>
          <p:cNvCxnSpPr/>
          <p:nvPr/>
        </p:nvCxnSpPr>
        <p:spPr>
          <a:xfrm flipH="1" rot="10800000">
            <a:off x="3609403" y="5090173"/>
            <a:ext cx="1041000" cy="36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" name="Google Shape;211;p26"/>
          <p:cNvCxnSpPr/>
          <p:nvPr/>
        </p:nvCxnSpPr>
        <p:spPr>
          <a:xfrm flipH="1" rot="10800000">
            <a:off x="3609403" y="5496573"/>
            <a:ext cx="1041000" cy="36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12" name="Google Shape;212;p26"/>
          <p:cNvCxnSpPr/>
          <p:nvPr/>
        </p:nvCxnSpPr>
        <p:spPr>
          <a:xfrm rot="10800000">
            <a:off x="8792511" y="4918333"/>
            <a:ext cx="642900" cy="69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3" name="Google Shape;213;p26"/>
          <p:cNvSpPr/>
          <p:nvPr/>
        </p:nvSpPr>
        <p:spPr>
          <a:xfrm>
            <a:off x="3596450" y="947067"/>
            <a:ext cx="1999500" cy="582300"/>
          </a:xfrm>
          <a:prstGeom prst="roundRect">
            <a:avLst>
              <a:gd fmla="val 50000" name="adj"/>
            </a:avLst>
          </a:prstGeom>
          <a:solidFill>
            <a:srgbClr val="D1FFF1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お客様</a:t>
            </a:r>
            <a:endParaRPr b="1" sz="28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214" name="Google Shape;214;p26"/>
          <p:cNvCxnSpPr>
            <a:stCxn id="175" idx="0"/>
            <a:endCxn id="188" idx="2"/>
          </p:cNvCxnSpPr>
          <p:nvPr/>
        </p:nvCxnSpPr>
        <p:spPr>
          <a:xfrm rot="10800000">
            <a:off x="2573206" y="5826175"/>
            <a:ext cx="2400" cy="5919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5" name="Google Shape;215;p26"/>
          <p:cNvSpPr/>
          <p:nvPr/>
        </p:nvSpPr>
        <p:spPr>
          <a:xfrm>
            <a:off x="6452577" y="3123615"/>
            <a:ext cx="2118000" cy="294900"/>
          </a:xfrm>
          <a:prstGeom prst="roundRect">
            <a:avLst>
              <a:gd fmla="val 17124" name="adj"/>
            </a:avLst>
          </a:prstGeom>
          <a:solidFill>
            <a:srgbClr val="8E7CC3"/>
          </a:solidFill>
          <a:ln cap="flat" cmpd="sng" w="9525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印刷会社</a:t>
            </a:r>
            <a:endParaRPr b="1" sz="160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216" name="Google Shape;216;p26"/>
          <p:cNvCxnSpPr/>
          <p:nvPr/>
        </p:nvCxnSpPr>
        <p:spPr>
          <a:xfrm>
            <a:off x="7617810" y="2194972"/>
            <a:ext cx="0" cy="895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" name="Google Shape;217;p26"/>
          <p:cNvCxnSpPr/>
          <p:nvPr/>
        </p:nvCxnSpPr>
        <p:spPr>
          <a:xfrm rot="10800000">
            <a:off x="7452710" y="2195164"/>
            <a:ext cx="0" cy="8955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18" name="Google Shape;21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87116" y="6330950"/>
            <a:ext cx="423069" cy="402431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6"/>
          <p:cNvSpPr/>
          <p:nvPr/>
        </p:nvSpPr>
        <p:spPr>
          <a:xfrm>
            <a:off x="266419" y="2548700"/>
            <a:ext cx="5903400" cy="1571700"/>
          </a:xfrm>
          <a:prstGeom prst="roundRect">
            <a:avLst>
              <a:gd fmla="val 12044" name="adj"/>
            </a:avLst>
          </a:prstGeom>
          <a:solidFill>
            <a:srgbClr val="FFF7D9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6"/>
          <p:cNvSpPr txBox="1"/>
          <p:nvPr/>
        </p:nvSpPr>
        <p:spPr>
          <a:xfrm>
            <a:off x="260271" y="2780617"/>
            <a:ext cx="1062000" cy="8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フロント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システム</a:t>
            </a:r>
            <a:endParaRPr b="1" sz="16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221" name="Google Shape;221;p26"/>
          <p:cNvCxnSpPr/>
          <p:nvPr/>
        </p:nvCxnSpPr>
        <p:spPr>
          <a:xfrm flipH="1">
            <a:off x="1975532" y="2198961"/>
            <a:ext cx="5400" cy="486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2" name="Google Shape;222;p26"/>
          <p:cNvCxnSpPr/>
          <p:nvPr/>
        </p:nvCxnSpPr>
        <p:spPr>
          <a:xfrm flipH="1">
            <a:off x="4746741" y="2198961"/>
            <a:ext cx="5400" cy="4863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3" name="Google Shape;223;p26"/>
          <p:cNvSpPr/>
          <p:nvPr/>
        </p:nvSpPr>
        <p:spPr>
          <a:xfrm>
            <a:off x="1243235" y="2729933"/>
            <a:ext cx="16314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Dragon申込管理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4" name="Google Shape;224;p26"/>
          <p:cNvSpPr/>
          <p:nvPr/>
        </p:nvSpPr>
        <p:spPr>
          <a:xfrm>
            <a:off x="3035673" y="2729933"/>
            <a:ext cx="13512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法人ﾎﾟｰﾀﾙ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5" name="Google Shape;225;p26"/>
          <p:cNvSpPr/>
          <p:nvPr/>
        </p:nvSpPr>
        <p:spPr>
          <a:xfrm>
            <a:off x="4545234" y="2729933"/>
            <a:ext cx="13512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2222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Bils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6" name="Google Shape;226;p26"/>
          <p:cNvSpPr/>
          <p:nvPr/>
        </p:nvSpPr>
        <p:spPr>
          <a:xfrm>
            <a:off x="4545234" y="3179691"/>
            <a:ext cx="13512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2222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OnTheNet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7" name="Google Shape;227;p26"/>
          <p:cNvSpPr/>
          <p:nvPr/>
        </p:nvSpPr>
        <p:spPr>
          <a:xfrm>
            <a:off x="4545234" y="3625125"/>
            <a:ext cx="13512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2222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IVR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228" name="Google Shape;228;p26"/>
          <p:cNvCxnSpPr/>
          <p:nvPr/>
        </p:nvCxnSpPr>
        <p:spPr>
          <a:xfrm>
            <a:off x="9435048" y="6310867"/>
            <a:ext cx="0" cy="481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29" name="Google Shape;229;p26"/>
          <p:cNvSpPr/>
          <p:nvPr/>
        </p:nvSpPr>
        <p:spPr>
          <a:xfrm>
            <a:off x="1243235" y="3215558"/>
            <a:ext cx="16314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Chimera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0" name="Google Shape;230;p26"/>
          <p:cNvSpPr/>
          <p:nvPr/>
        </p:nvSpPr>
        <p:spPr>
          <a:xfrm>
            <a:off x="1243235" y="3621958"/>
            <a:ext cx="1631400" cy="2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434343"/>
                </a:solidFill>
                <a:latin typeface="Tahoma"/>
                <a:ea typeface="Tahoma"/>
                <a:cs typeface="Tahoma"/>
                <a:sym typeface="Tahoma"/>
              </a:rPr>
              <a:t>戦略情報基盤</a:t>
            </a:r>
            <a:endParaRPr sz="1400">
              <a:solidFill>
                <a:srgbClr val="43434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/>
          <p:nvPr/>
        </p:nvSpPr>
        <p:spPr>
          <a:xfrm>
            <a:off x="305392" y="2284733"/>
            <a:ext cx="90504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6650" lIns="106650" spcFirstLastPara="1" rIns="106650" wrap="square" tIns="1066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3．システム概要</a:t>
            </a:r>
            <a:endParaRPr sz="2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>
            <p:ph idx="12" type="sldNum"/>
          </p:nvPr>
        </p:nvSpPr>
        <p:spPr>
          <a:xfrm>
            <a:off x="7293637" y="6376988"/>
            <a:ext cx="2146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3325" lIns="106625" spcFirstLastPara="1" rIns="106625" wrap="square" tIns="53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pic>
        <p:nvPicPr>
          <p:cNvPr id="241" name="Google Shape;24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406" y="3141663"/>
            <a:ext cx="4517891" cy="3344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6433" y="3213100"/>
            <a:ext cx="4517891" cy="3344864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pic>
      <p:sp>
        <p:nvSpPr>
          <p:cNvPr id="243" name="Google Shape;243;p28"/>
          <p:cNvSpPr txBox="1"/>
          <p:nvPr/>
        </p:nvSpPr>
        <p:spPr>
          <a:xfrm>
            <a:off x="483275" y="1230299"/>
            <a:ext cx="8872500" cy="547200"/>
          </a:xfrm>
          <a:prstGeom prst="rect">
            <a:avLst/>
          </a:pr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lin ang="5400012" scaled="0"/>
          </a:gradFill>
          <a:ln cap="flat" cmpd="sng" w="9525">
            <a:solidFill>
              <a:srgbClr val="33CC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725" lIns="93475" spcFirstLastPara="1" rIns="93475" wrap="square" tIns="46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</a:rPr>
              <a:t>法人</a:t>
            </a:r>
            <a:r>
              <a:rPr lang="en-US" sz="2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事業</a:t>
            </a:r>
            <a:r>
              <a:rPr lang="en-US" sz="2900">
                <a:solidFill>
                  <a:schemeClr val="dk1"/>
                </a:solidFill>
              </a:rPr>
              <a:t>　音声系料金システム群</a:t>
            </a:r>
            <a:endParaRPr sz="1600"/>
          </a:p>
        </p:txBody>
      </p:sp>
      <p:sp>
        <p:nvSpPr>
          <p:cNvPr id="244" name="Google Shape;244;p28"/>
          <p:cNvSpPr txBox="1"/>
          <p:nvPr/>
        </p:nvSpPr>
        <p:spPr>
          <a:xfrm>
            <a:off x="617419" y="1939933"/>
            <a:ext cx="8538600" cy="1984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FFFF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725" lIns="93475" spcFirstLastPara="1" rIns="93475" wrap="square" tIns="467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chemeClr val="dk1"/>
                </a:solidFill>
              </a:rPr>
              <a:t>正式名称：</a:t>
            </a:r>
            <a:endParaRPr b="1" sz="37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rgbClr val="FF0000"/>
                </a:solidFill>
              </a:rPr>
              <a:t>T</a:t>
            </a:r>
            <a:r>
              <a:rPr b="1" lang="en-US" sz="3700"/>
              <a:t>elecom</a:t>
            </a:r>
            <a:r>
              <a:rPr b="1" lang="en-US" sz="3700">
                <a:solidFill>
                  <a:schemeClr val="dk1"/>
                </a:solidFill>
              </a:rPr>
              <a:t> </a:t>
            </a:r>
            <a:r>
              <a:rPr b="1" lang="en-US" sz="3700">
                <a:solidFill>
                  <a:srgbClr val="FF0000"/>
                </a:solidFill>
              </a:rPr>
              <a:t>C</a:t>
            </a:r>
            <a:r>
              <a:rPr b="1" lang="en-US" sz="3700"/>
              <a:t>ustomer</a:t>
            </a:r>
            <a:r>
              <a:rPr b="1" lang="en-US" sz="3700">
                <a:solidFill>
                  <a:schemeClr val="dk1"/>
                </a:solidFill>
              </a:rPr>
              <a:t> </a:t>
            </a:r>
            <a:r>
              <a:rPr b="1" lang="en-US" sz="3700">
                <a:solidFill>
                  <a:srgbClr val="FF0000"/>
                </a:solidFill>
              </a:rPr>
              <a:t>C</a:t>
            </a:r>
            <a:r>
              <a:rPr b="1" lang="en-US" sz="3700">
                <a:solidFill>
                  <a:schemeClr val="dk1"/>
                </a:solidFill>
              </a:rPr>
              <a:t>are＆ </a:t>
            </a:r>
            <a:r>
              <a:rPr b="1" lang="en-US" sz="3700">
                <a:solidFill>
                  <a:srgbClr val="FF0000"/>
                </a:solidFill>
              </a:rPr>
              <a:t>B</a:t>
            </a:r>
            <a:r>
              <a:rPr b="1" lang="en-US" sz="3700">
                <a:solidFill>
                  <a:schemeClr val="dk1"/>
                </a:solidFill>
              </a:rPr>
              <a:t>illing</a:t>
            </a:r>
            <a:endParaRPr b="1" sz="37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の頭文字を取って、『TCCB』</a:t>
            </a:r>
            <a:endParaRPr b="1" sz="1600"/>
          </a:p>
        </p:txBody>
      </p:sp>
      <p:sp>
        <p:nvSpPr>
          <p:cNvPr id="245" name="Google Shape;245;p28"/>
          <p:cNvSpPr txBox="1"/>
          <p:nvPr>
            <p:ph type="title"/>
          </p:nvPr>
        </p:nvSpPr>
        <p:spPr>
          <a:xfrm>
            <a:off x="345148" y="50800"/>
            <a:ext cx="81879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3325" lIns="106625" spcFirstLastPara="1" rIns="106625" wrap="square" tIns="53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Kosugi Maru"/>
                <a:ea typeface="Kosugi Maru"/>
                <a:cs typeface="Kosugi Maru"/>
                <a:sym typeface="Kosugi Maru"/>
              </a:rPr>
              <a:t>TCCBとは</a:t>
            </a:r>
            <a:endParaRPr sz="1900">
              <a:latin typeface="Kosugi Maru"/>
              <a:ea typeface="Kosugi Maru"/>
              <a:cs typeface="Kosugi Maru"/>
              <a:sym typeface="Kosugi Maru"/>
            </a:endParaRPr>
          </a:p>
        </p:txBody>
      </p:sp>
      <p:sp>
        <p:nvSpPr>
          <p:cNvPr id="246" name="Google Shape;246;p28"/>
          <p:cNvSpPr/>
          <p:nvPr/>
        </p:nvSpPr>
        <p:spPr>
          <a:xfrm>
            <a:off x="271727" y="4086767"/>
            <a:ext cx="9126900" cy="2582400"/>
          </a:xfrm>
          <a:prstGeom prst="rect">
            <a:avLst/>
          </a:prstGeom>
          <a:solidFill>
            <a:srgbClr val="FFFFFF">
              <a:alpha val="56860"/>
            </a:srgbClr>
          </a:solidFill>
          <a:ln>
            <a:noFill/>
          </a:ln>
        </p:spPr>
        <p:txBody>
          <a:bodyPr anchorCtr="0" anchor="ctr" bIns="53325" lIns="106650" spcFirstLastPara="1" rIns="106650" wrap="square" tIns="533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8"/>
          <p:cNvSpPr txBox="1"/>
          <p:nvPr>
            <p:ph idx="1" type="body"/>
          </p:nvPr>
        </p:nvSpPr>
        <p:spPr>
          <a:xfrm>
            <a:off x="495300" y="3989100"/>
            <a:ext cx="8915400" cy="24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53325" lIns="106625" spcFirstLastPara="1" rIns="106625" wrap="square" tIns="53325">
            <a:noAutofit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2100"/>
          </a:p>
          <a:p>
            <a:pPr indent="-317500" lvl="0" marL="317500" rtl="0" algn="l">
              <a:spcBef>
                <a:spcPts val="700"/>
              </a:spcBef>
              <a:spcAft>
                <a:spcPts val="0"/>
              </a:spcAft>
              <a:buSzPts val="1600"/>
              <a:buChar char="•"/>
            </a:pPr>
            <a:r>
              <a:rPr lang="en-US" sz="2100"/>
              <a:t>旧TMの音声事業の料金計算システム群をいう</a:t>
            </a:r>
            <a:endParaRPr sz="2100"/>
          </a:p>
          <a:p>
            <a:pPr indent="17780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標準デザイン">
  <a:themeElements>
    <a:clrScheme name="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